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25"/>
  </p:notesMasterIdLst>
  <p:sldIdLst>
    <p:sldId id="259" r:id="rId3"/>
    <p:sldId id="311" r:id="rId4"/>
    <p:sldId id="261" r:id="rId5"/>
    <p:sldId id="260" r:id="rId6"/>
    <p:sldId id="272" r:id="rId7"/>
    <p:sldId id="351" r:id="rId8"/>
    <p:sldId id="258" r:id="rId9"/>
    <p:sldId id="303" r:id="rId10"/>
    <p:sldId id="364" r:id="rId11"/>
    <p:sldId id="368" r:id="rId12"/>
    <p:sldId id="269" r:id="rId13"/>
    <p:sldId id="375" r:id="rId14"/>
    <p:sldId id="370" r:id="rId15"/>
    <p:sldId id="371" r:id="rId16"/>
    <p:sldId id="374" r:id="rId17"/>
    <p:sldId id="357" r:id="rId18"/>
    <p:sldId id="372" r:id="rId19"/>
    <p:sldId id="289" r:id="rId20"/>
    <p:sldId id="377" r:id="rId21"/>
    <p:sldId id="274" r:id="rId22"/>
    <p:sldId id="304" r:id="rId23"/>
    <p:sldId id="378" r:id="rId24"/>
  </p:sldIdLst>
  <p:sldSz cx="9144000" cy="6858000" type="screen4x3"/>
  <p:notesSz cx="6858000" cy="133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F8726A-80A2-4B15-9C3C-7E31C2185BF0}">
          <p14:sldIdLst>
            <p14:sldId id="259"/>
            <p14:sldId id="311"/>
            <p14:sldId id="261"/>
            <p14:sldId id="260"/>
            <p14:sldId id="272"/>
            <p14:sldId id="351"/>
            <p14:sldId id="258"/>
            <p14:sldId id="303"/>
            <p14:sldId id="364"/>
            <p14:sldId id="368"/>
            <p14:sldId id="269"/>
            <p14:sldId id="375"/>
            <p14:sldId id="370"/>
            <p14:sldId id="371"/>
            <p14:sldId id="374"/>
            <p14:sldId id="357"/>
            <p14:sldId id="372"/>
            <p14:sldId id="289"/>
            <p14:sldId id="377"/>
            <p14:sldId id="274"/>
            <p14:sldId id="304"/>
            <p14:sldId id="378"/>
          </p14:sldIdLst>
        </p14:section>
        <p14:section name="Untitled Section" id="{C10107FF-10C0-493F-8DA0-C54B17AC49F2}">
          <p14:sldIdLst/>
        </p14:section>
      </p14:sectionLst>
    </p:ex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5C754-51B9-4723-A5C2-C9D139C5AA8C}" v="2" dt="2021-04-29T19:43:13.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80124"/>
  </p:normalViewPr>
  <p:slideViewPr>
    <p:cSldViewPr snapToGrid="0">
      <p:cViewPr varScale="1">
        <p:scale>
          <a:sx n="88" d="100"/>
          <a:sy n="88" d="100"/>
        </p:scale>
        <p:origin x="1016" y="176"/>
      </p:cViewPr>
      <p:guideLst>
        <p:guide orient="horz" pos="2488"/>
        <p:guide pos="47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0284E-F5DB-44CC-ADA7-48F93C0421A6}" type="datetimeFigureOut">
              <a:rPr lang="en-US" smtClean="0"/>
              <a:t>4/11/2022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E1C12-C9CF-46A0-842F-2DF97B971405}" type="slidenum">
              <a:rPr lang="en-US" smtClean="0"/>
              <a:t>‹#›</a:t>
            </a:fld>
            <a:endParaRPr lang="en-US"/>
          </a:p>
        </p:txBody>
      </p:sp>
    </p:spTree>
    <p:extLst>
      <p:ext uri="{BB962C8B-B14F-4D97-AF65-F5344CB8AC3E}">
        <p14:creationId xmlns:p14="http://schemas.microsoft.com/office/powerpoint/2010/main" val="1222937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creencast-o-matic.com/u/vqZ/Webexec"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osts.specterops.io/enter-mordor-pre-recorded-security-events-from-simulated-adversarial-techniques-fdf5555c9eb1"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igital-forensics.sans.org/media/SANS_Poster_2018_Hunt_Evil_FINAL.pdf" TargetMode="External"/><Relationship Id="rId5" Type="http://schemas.openxmlformats.org/officeDocument/2006/relationships/hyperlink" Target="https://github.com/Cyb3rWard0g/HELK" TargetMode="External"/><Relationship Id="rId4" Type="http://schemas.openxmlformats.org/officeDocument/2006/relationships/hyperlink" Target="https://github.com/sbousseaden/EVTX-ATTACK-SAMPLES/tree/master/Privilege%20Escalation"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lideshare.net/jessefmoore/adversary-tactics-config-mgmtamplogsohmy"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venttracker.com/blog/2016/january/the-assume-breach-paradig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cs typeface="Calibri"/>
            </a:endParaRPr>
          </a:p>
        </p:txBody>
      </p:sp>
      <p:sp>
        <p:nvSpPr>
          <p:cNvPr id="4" name="Slide Number Placeholder 3"/>
          <p:cNvSpPr>
            <a:spLocks noGrp="1"/>
          </p:cNvSpPr>
          <p:nvPr>
            <p:ph type="sldNum" sz="quarter" idx="10"/>
          </p:nvPr>
        </p:nvSpPr>
        <p:spPr/>
        <p:txBody>
          <a:bodyPr/>
          <a:lstStyle/>
          <a:p>
            <a:fld id="{FEDE1C12-C9CF-46A0-842F-2DF97B971405}" type="slidenum">
              <a:rPr lang="en-US" smtClean="0"/>
              <a:t>1</a:t>
            </a:fld>
            <a:endParaRPr lang="en-US"/>
          </a:p>
        </p:txBody>
      </p:sp>
    </p:spTree>
    <p:extLst>
      <p:ext uri="{BB962C8B-B14F-4D97-AF65-F5344CB8AC3E}">
        <p14:creationId xmlns:p14="http://schemas.microsoft.com/office/powerpoint/2010/main" val="4234688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Demo</a:t>
            </a:r>
          </a:p>
        </p:txBody>
      </p:sp>
      <p:sp>
        <p:nvSpPr>
          <p:cNvPr id="4" name="Slide Number Placeholder 3"/>
          <p:cNvSpPr>
            <a:spLocks noGrp="1"/>
          </p:cNvSpPr>
          <p:nvPr>
            <p:ph type="sldNum" sz="quarter" idx="10"/>
          </p:nvPr>
        </p:nvSpPr>
        <p:spPr/>
        <p:txBody>
          <a:bodyPr/>
          <a:lstStyle/>
          <a:p>
            <a:fld id="{FEDE1C12-C9CF-46A0-842F-2DF97B971405}" type="slidenum">
              <a:rPr lang="en-US" smtClean="0"/>
              <a:t>10</a:t>
            </a:fld>
            <a:endParaRPr lang="en-US"/>
          </a:p>
        </p:txBody>
      </p:sp>
    </p:spTree>
    <p:extLst>
      <p:ext uri="{BB962C8B-B14F-4D97-AF65-F5344CB8AC3E}">
        <p14:creationId xmlns:p14="http://schemas.microsoft.com/office/powerpoint/2010/main" val="2615809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Lets talk </a:t>
            </a:r>
            <a:r>
              <a:rPr lang="en-US" dirty="0" err="1"/>
              <a:t>BlueTeam</a:t>
            </a:r>
            <a:r>
              <a:rPr lang="en-US" dirty="0"/>
              <a:t> and detection.</a:t>
            </a:r>
          </a:p>
          <a:p>
            <a:r>
              <a:rPr lang="en-US" dirty="0"/>
              <a:t>Specifically an approach to threat hunting, err I mean logging..</a:t>
            </a:r>
          </a:p>
          <a:p>
            <a:endParaRPr lang="en-US" dirty="0"/>
          </a:p>
          <a:p>
            <a:r>
              <a:rPr lang="en-US" dirty="0"/>
              <a:t>6:56 minutes into </a:t>
            </a:r>
            <a:r>
              <a:rPr lang="en-US" dirty="0" err="1"/>
              <a:t>WebExec</a:t>
            </a:r>
            <a:r>
              <a:rPr lang="en-US" dirty="0"/>
              <a:t> to leverage vuln of </a:t>
            </a:r>
            <a:r>
              <a:rPr lang="en-US" dirty="0" err="1"/>
              <a:t>WebExec</a:t>
            </a:r>
            <a:r>
              <a:rPr lang="en-US" dirty="0"/>
              <a:t> to escalate to SYSTEM which has full control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hlinkClick r:id="rId3"/>
              </a:rPr>
              <a:t>https://screencast-o-matic.com/u/vqZ/Webexec</a:t>
            </a:r>
          </a:p>
          <a:p>
            <a:endParaRPr lang="en-US" dirty="0"/>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11</a:t>
            </a:fld>
            <a:endParaRPr lang="en-US"/>
          </a:p>
        </p:txBody>
      </p:sp>
    </p:spTree>
    <p:extLst>
      <p:ext uri="{BB962C8B-B14F-4D97-AF65-F5344CB8AC3E}">
        <p14:creationId xmlns:p14="http://schemas.microsoft.com/office/powerpoint/2010/main" val="2215097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How do we catch activity?</a:t>
            </a:r>
          </a:p>
          <a:p>
            <a:endParaRPr lang="en-US" dirty="0"/>
          </a:p>
          <a:p>
            <a:r>
              <a:rPr lang="en-US" dirty="0"/>
              <a:t>Look for advanced persistent threats that routinely bypass conventional perimeter controls, i.e. Firewall, IPS/IDS, URL filtering, etc.</a:t>
            </a:r>
          </a:p>
          <a:p>
            <a:r>
              <a:rPr lang="en-US" dirty="0"/>
              <a:t>These threats could be Malware, </a:t>
            </a:r>
            <a:r>
              <a:rPr lang="en-US" dirty="0" err="1"/>
              <a:t>BotNet</a:t>
            </a:r>
            <a:r>
              <a:rPr lang="en-US" dirty="0"/>
              <a:t> intrusion, Phishing campaigns, C2 activity, anonymous behavior (</a:t>
            </a:r>
            <a:r>
              <a:rPr lang="en-US" dirty="0" err="1"/>
              <a:t>ToR</a:t>
            </a:r>
            <a:r>
              <a:rPr lang="en-US" dirty="0"/>
              <a:t>, OpenVPN, etc.), unauthorized P2P communication, etc. This is done by interrogating the endpoint.</a:t>
            </a:r>
          </a:p>
        </p:txBody>
      </p:sp>
      <p:sp>
        <p:nvSpPr>
          <p:cNvPr id="4" name="Slide Number Placeholder 3"/>
          <p:cNvSpPr>
            <a:spLocks noGrp="1"/>
          </p:cNvSpPr>
          <p:nvPr>
            <p:ph type="sldNum" sz="quarter" idx="5"/>
          </p:nvPr>
        </p:nvSpPr>
        <p:spPr/>
        <p:txBody>
          <a:bodyPr/>
          <a:lstStyle/>
          <a:p>
            <a:fld id="{FEDE1C12-C9CF-46A0-842F-2DF97B971405}" type="slidenum">
              <a:rPr lang="en-US" smtClean="0"/>
              <a:t>12</a:t>
            </a:fld>
            <a:endParaRPr lang="en-US"/>
          </a:p>
        </p:txBody>
      </p:sp>
    </p:spTree>
    <p:extLst>
      <p:ext uri="{BB962C8B-B14F-4D97-AF65-F5344CB8AC3E}">
        <p14:creationId xmlns:p14="http://schemas.microsoft.com/office/powerpoint/2010/main" val="379203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Get help from others in the industry such as Malware Archeology's resources.</a:t>
            </a:r>
          </a:p>
          <a:p>
            <a:endParaRPr lang="en-US" dirty="0">
              <a:cs typeface="Calibri"/>
            </a:endParaRPr>
          </a:p>
          <a:p>
            <a:r>
              <a:rPr lang="en-US" dirty="0">
                <a:cs typeface="Calibri"/>
              </a:rPr>
              <a:t>Next Slide: Where do I find Logging </a:t>
            </a:r>
            <a:r>
              <a:rPr lang="en-US" dirty="0" err="1">
                <a:cs typeface="Calibri"/>
              </a:rPr>
              <a:t>CheatSheets</a:t>
            </a:r>
            <a:endParaRPr lang="en-US" dirty="0">
              <a:cs typeface="Calibri"/>
            </a:endParaRPr>
          </a:p>
        </p:txBody>
      </p:sp>
      <p:sp>
        <p:nvSpPr>
          <p:cNvPr id="4" name="Slide Number Placeholder 3"/>
          <p:cNvSpPr>
            <a:spLocks noGrp="1"/>
          </p:cNvSpPr>
          <p:nvPr>
            <p:ph type="sldNum" sz="quarter" idx="10"/>
          </p:nvPr>
        </p:nvSpPr>
        <p:spPr/>
        <p:txBody>
          <a:bodyPr/>
          <a:lstStyle/>
          <a:p>
            <a:fld id="{FEDE1C12-C9CF-46A0-842F-2DF97B971405}" type="slidenum">
              <a:rPr lang="en-US" smtClean="0"/>
              <a:t>13</a:t>
            </a:fld>
            <a:endParaRPr lang="en-US"/>
          </a:p>
        </p:txBody>
      </p:sp>
    </p:spTree>
    <p:extLst>
      <p:ext uri="{BB962C8B-B14F-4D97-AF65-F5344CB8AC3E}">
        <p14:creationId xmlns:p14="http://schemas.microsoft.com/office/powerpoint/2010/main" val="103412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is Malware Archaeology </a:t>
            </a:r>
            <a:r>
              <a:rPr lang="en-US" err="1"/>
              <a:t>webiste</a:t>
            </a:r>
            <a:r>
              <a:rPr lang="en-US"/>
              <a:t> that has scripts to enable logging</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EDE1C12-C9CF-46A0-842F-2DF97B971405}" type="slidenum">
              <a:rPr lang="en-US" smtClean="0"/>
              <a:t>14</a:t>
            </a:fld>
            <a:endParaRPr lang="en-US"/>
          </a:p>
        </p:txBody>
      </p:sp>
    </p:spTree>
    <p:extLst>
      <p:ext uri="{BB962C8B-B14F-4D97-AF65-F5344CB8AC3E}">
        <p14:creationId xmlns:p14="http://schemas.microsoft.com/office/powerpoint/2010/main" val="872014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Here is what the website looks like and sneak peek into what the scripts have inside…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Use these to create your own scripts, great starting point. </a:t>
            </a:r>
          </a:p>
          <a:p>
            <a:endParaRPr lang="en-US" baseline="0" dirty="0"/>
          </a:p>
          <a:p>
            <a:r>
              <a:rPr lang="en-US" dirty="0"/>
              <a:t>https://</a:t>
            </a:r>
            <a:r>
              <a:rPr lang="en-US" dirty="0" err="1"/>
              <a:t>www.malwarearchaeology.com</a:t>
            </a:r>
            <a:r>
              <a:rPr lang="en-US" dirty="0"/>
              <a:t>/logging</a:t>
            </a:r>
            <a:endParaRPr lang="en-US" dirty="0">
              <a:cs typeface="Calibri"/>
            </a:endParaRPr>
          </a:p>
          <a:p>
            <a:endParaRPr lang="en-US" dirty="0"/>
          </a:p>
          <a:p>
            <a:r>
              <a:rPr lang="en-US" dirty="0"/>
              <a:t>NEXT SLIDE: What will the scripts accomplish? Next is Log-MD to check (Compare 2 Benchmarks)</a:t>
            </a:r>
          </a:p>
          <a:p>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15</a:t>
            </a:fld>
            <a:endParaRPr lang="en-US"/>
          </a:p>
        </p:txBody>
      </p:sp>
    </p:spTree>
    <p:extLst>
      <p:ext uri="{BB962C8B-B14F-4D97-AF65-F5344CB8AC3E}">
        <p14:creationId xmlns:p14="http://schemas.microsoft.com/office/powerpoint/2010/main" val="1614994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r>
              <a:rPr lang="en-US" sz="1200" b="0" i="0" u="none" strike="noStrike" kern="1200" dirty="0">
                <a:solidFill>
                  <a:schemeClr val="tx1"/>
                </a:solidFill>
                <a:effectLst/>
                <a:latin typeface="+mn-lt"/>
                <a:ea typeface="+mn-ea"/>
                <a:cs typeface="+mn-cs"/>
              </a:rPr>
              <a:t>Adhere to standards, and specifically go beyond with WLCS = Windows Logging Cheat Sheets.</a:t>
            </a:r>
          </a:p>
          <a:p>
            <a:pPr marL="685800" lvl="1" indent="-228600">
              <a:buAutoNum type="arabicPeriod"/>
            </a:pPr>
            <a:r>
              <a:rPr lang="en-US" sz="1200" b="0" i="0" u="none" strike="noStrike" kern="1200" dirty="0">
                <a:solidFill>
                  <a:schemeClr val="tx1"/>
                </a:solidFill>
                <a:effectLst/>
                <a:latin typeface="+mn-lt"/>
                <a:ea typeface="+mn-ea"/>
                <a:cs typeface="+mn-cs"/>
              </a:rPr>
              <a:t>The purpose of the United States Government Configuration Baseline (USGCB) initiative is to create security configuration baselines for Information Technology products widely deployed across the federal agencies. The USGCB baseline evolved from the Federal Desktop Core Configuration mandate. The USGCB is a Federal Government-wide initiative that provides guidance to agencies on what should be done to improve and maintain an effective configuration settings focusing primarily on security.   </a:t>
            </a:r>
            <a:endParaRPr lang="en-US" sz="1200" b="0" i="0" u="none" strike="noStrike" kern="1200" dirty="0">
              <a:solidFill>
                <a:schemeClr val="tx1"/>
              </a:solidFill>
              <a:effectLst/>
              <a:latin typeface="+mn-lt"/>
              <a:cs typeface="Calibri"/>
            </a:endParaRPr>
          </a:p>
          <a:p>
            <a:pPr marL="685800" lvl="1" indent="-228600">
              <a:buAutoNum type="arabicPeriod"/>
            </a:pPr>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NEXT SLIDE: So what does Windows 10 default Audit Policy look like?</a:t>
            </a:r>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16</a:t>
            </a:fld>
            <a:endParaRPr lang="en-US"/>
          </a:p>
        </p:txBody>
      </p:sp>
    </p:spTree>
    <p:extLst>
      <p:ext uri="{BB962C8B-B14F-4D97-AF65-F5344CB8AC3E}">
        <p14:creationId xmlns:p14="http://schemas.microsoft.com/office/powerpoint/2010/main" val="280551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So We should Enable logging</a:t>
            </a:r>
          </a:p>
        </p:txBody>
      </p:sp>
      <p:sp>
        <p:nvSpPr>
          <p:cNvPr id="4" name="Slide Number Placeholder 3"/>
          <p:cNvSpPr>
            <a:spLocks noGrp="1"/>
          </p:cNvSpPr>
          <p:nvPr>
            <p:ph type="sldNum" sz="quarter" idx="5"/>
          </p:nvPr>
        </p:nvSpPr>
        <p:spPr/>
        <p:txBody>
          <a:bodyPr/>
          <a:lstStyle/>
          <a:p>
            <a:fld id="{FEDE1C12-C9CF-46A0-842F-2DF97B971405}" type="slidenum">
              <a:rPr lang="en-US" smtClean="0"/>
              <a:t>17</a:t>
            </a:fld>
            <a:endParaRPr lang="en-US"/>
          </a:p>
        </p:txBody>
      </p:sp>
    </p:spTree>
    <p:extLst>
      <p:ext uri="{BB962C8B-B14F-4D97-AF65-F5344CB8AC3E}">
        <p14:creationId xmlns:p14="http://schemas.microsoft.com/office/powerpoint/2010/main" val="3406348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Benefits to using Malware Archeology scripts are….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NEXT SLIDE: End …. DEMO Enabling logging via scripts</a:t>
            </a:r>
            <a:endParaRPr lang="en-US" dirty="0">
              <a:cs typeface="Calibri"/>
            </a:endParaRPr>
          </a:p>
        </p:txBody>
      </p:sp>
      <p:sp>
        <p:nvSpPr>
          <p:cNvPr id="4" name="Slide Number Placeholder 3"/>
          <p:cNvSpPr>
            <a:spLocks noGrp="1"/>
          </p:cNvSpPr>
          <p:nvPr>
            <p:ph type="sldNum" sz="quarter" idx="10"/>
          </p:nvPr>
        </p:nvSpPr>
        <p:spPr/>
        <p:txBody>
          <a:bodyPr/>
          <a:lstStyle/>
          <a:p>
            <a:fld id="{FEDE1C12-C9CF-46A0-842F-2DF97B971405}" type="slidenum">
              <a:rPr lang="en-US" smtClean="0"/>
              <a:t>18</a:t>
            </a:fld>
            <a:endParaRPr lang="en-US"/>
          </a:p>
        </p:txBody>
      </p:sp>
    </p:spTree>
    <p:extLst>
      <p:ext uri="{BB962C8B-B14F-4D97-AF65-F5344CB8AC3E}">
        <p14:creationId xmlns:p14="http://schemas.microsoft.com/office/powerpoint/2010/main" val="3679200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https://screencast-o-</a:t>
            </a:r>
            <a:r>
              <a:rPr lang="en-US" dirty="0" err="1"/>
              <a:t>matic.com</a:t>
            </a:r>
            <a:r>
              <a:rPr lang="en-US" dirty="0"/>
              <a:t>/u/</a:t>
            </a:r>
            <a:r>
              <a:rPr lang="en-US" dirty="0" err="1"/>
              <a:t>vqZ</a:t>
            </a:r>
            <a:r>
              <a:rPr lang="en-US" dirty="0"/>
              <a:t>/</a:t>
            </a:r>
            <a:r>
              <a:rPr lang="en-US" dirty="0" err="1"/>
              <a:t>EnableLogs</a:t>
            </a:r>
            <a:endParaRPr lang="en-US" dirty="0"/>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19</a:t>
            </a:fld>
            <a:endParaRPr lang="en-US"/>
          </a:p>
        </p:txBody>
      </p:sp>
    </p:spTree>
    <p:extLst>
      <p:ext uri="{BB962C8B-B14F-4D97-AF65-F5344CB8AC3E}">
        <p14:creationId xmlns:p14="http://schemas.microsoft.com/office/powerpoint/2010/main" val="21442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Disclaimer.</a:t>
            </a:r>
          </a:p>
        </p:txBody>
      </p:sp>
      <p:sp>
        <p:nvSpPr>
          <p:cNvPr id="4" name="Slide Number Placeholder 3"/>
          <p:cNvSpPr>
            <a:spLocks noGrp="1"/>
          </p:cNvSpPr>
          <p:nvPr>
            <p:ph type="sldNum" sz="quarter" idx="5"/>
          </p:nvPr>
        </p:nvSpPr>
        <p:spPr/>
        <p:txBody>
          <a:bodyPr/>
          <a:lstStyle/>
          <a:p>
            <a:fld id="{FEDE1C12-C9CF-46A0-842F-2DF97B971405}" type="slidenum">
              <a:rPr lang="en-US" smtClean="0"/>
              <a:t>2</a:t>
            </a:fld>
            <a:endParaRPr lang="en-US"/>
          </a:p>
        </p:txBody>
      </p:sp>
    </p:spTree>
    <p:extLst>
      <p:ext uri="{BB962C8B-B14F-4D97-AF65-F5344CB8AC3E}">
        <p14:creationId xmlns:p14="http://schemas.microsoft.com/office/powerpoint/2010/main" val="820029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chemeClr val="accent3"/>
                </a:solidFill>
              </a:rPr>
              <a:t>1. Use </a:t>
            </a:r>
            <a:r>
              <a:rPr lang="en-US" baseline="0" dirty="0">
                <a:solidFill>
                  <a:schemeClr val="accent3"/>
                </a:solidFill>
              </a:rPr>
              <a:t>GPO to </a:t>
            </a:r>
            <a:r>
              <a:rPr lang="en-US" dirty="0">
                <a:solidFill>
                  <a:schemeClr val="accent3"/>
                </a:solidFill>
              </a:rPr>
              <a:t>Enable logs and </a:t>
            </a:r>
            <a:r>
              <a:rPr lang="en-US" baseline="0" dirty="0">
                <a:solidFill>
                  <a:schemeClr val="accent3"/>
                </a:solidFill>
              </a:rPr>
              <a:t>comply </a:t>
            </a:r>
            <a:r>
              <a:rPr lang="en-US" dirty="0">
                <a:solidFill>
                  <a:schemeClr val="accent3"/>
                </a:solidFill>
              </a:rPr>
              <a:t>and exceed </a:t>
            </a:r>
            <a:r>
              <a:rPr lang="en-US" baseline="0" dirty="0">
                <a:solidFill>
                  <a:schemeClr val="accent3"/>
                </a:solidFill>
              </a:rPr>
              <a:t>CIS Benchmarks</a:t>
            </a:r>
            <a:r>
              <a:rPr lang="en-US" dirty="0">
                <a:solidFill>
                  <a:schemeClr val="accent3"/>
                </a:solidFill>
              </a:rPr>
              <a:t> for logging</a:t>
            </a:r>
            <a:r>
              <a:rPr lang="en-US" baseline="0" dirty="0">
                <a:solidFill>
                  <a:schemeClr val="accent3"/>
                </a:solidFill>
              </a:rPr>
              <a:t>.</a:t>
            </a:r>
          </a:p>
          <a:p>
            <a:pPr>
              <a:defRPr/>
            </a:pPr>
            <a:r>
              <a:rPr lang="en-US" dirty="0">
                <a:solidFill>
                  <a:schemeClr val="accent3"/>
                </a:solidFill>
              </a:rPr>
              <a:t>2. Enable Logs with cheat sheets from Malware Archaeology</a:t>
            </a:r>
            <a:endParaRPr lang="en-US" dirty="0">
              <a:solidFill>
                <a:schemeClr val="accent3"/>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solidFill>
              </a:rPr>
              <a:t>3. Monitor your </a:t>
            </a:r>
            <a:r>
              <a:rPr lang="en-US" dirty="0">
                <a:solidFill>
                  <a:srgbClr val="00B0F0"/>
                </a:solidFill>
              </a:rPr>
              <a:t>logs for</a:t>
            </a:r>
            <a:r>
              <a:rPr lang="en-US" baseline="0" dirty="0">
                <a:solidFill>
                  <a:srgbClr val="00B0F0"/>
                </a:solidFill>
              </a:rPr>
              <a:t> badness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0B0F0"/>
                </a:solidFill>
                <a:cs typeface="Calibri"/>
              </a:rPr>
              <a:t>4. </a:t>
            </a:r>
            <a:r>
              <a:rPr lang="en-US" sz="1200" dirty="0">
                <a:solidFill>
                  <a:schemeClr val="tx2"/>
                </a:solidFill>
              </a:rPr>
              <a:t>This is only the beginning…</a:t>
            </a:r>
            <a:endParaRPr lang="en-US" dirty="0">
              <a:solidFill>
                <a:srgbClr val="00B0F0"/>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F0"/>
                </a:solidFill>
              </a:rPr>
              <a:t>ADVANCE:</a:t>
            </a:r>
            <a:endParaRPr lang="en-US" dirty="0">
              <a:solidFill>
                <a:srgbClr val="00B0F0"/>
              </a:solidFill>
              <a:cs typeface="Calibri"/>
            </a:endParaRPr>
          </a:p>
          <a:p>
            <a:pPr>
              <a:defRPr/>
            </a:pPr>
            <a:r>
              <a:rPr lang="en-US" dirty="0">
                <a:solidFill>
                  <a:srgbClr val="00B0F0"/>
                </a:solidFill>
              </a:rPr>
              <a:t>1. </a:t>
            </a:r>
            <a:r>
              <a:rPr lang="en-US" dirty="0">
                <a:solidFill>
                  <a:schemeClr val="accent3"/>
                </a:solidFill>
              </a:rPr>
              <a:t>S</a:t>
            </a:r>
            <a:r>
              <a:rPr lang="en-US" dirty="0">
                <a:solidFill>
                  <a:srgbClr val="FF0000"/>
                </a:solidFill>
              </a:rPr>
              <a:t>imulate Adversary Tactics </a:t>
            </a:r>
            <a:r>
              <a:rPr lang="en-US" dirty="0">
                <a:solidFill>
                  <a:schemeClr val="accent3"/>
                </a:solidFill>
              </a:rPr>
              <a:t>to obtain </a:t>
            </a:r>
            <a:r>
              <a:rPr lang="en-US" dirty="0">
                <a:solidFill>
                  <a:srgbClr val="00B0F0"/>
                </a:solidFill>
              </a:rPr>
              <a:t>Detection </a:t>
            </a:r>
            <a:r>
              <a:rPr lang="en-US" dirty="0">
                <a:solidFill>
                  <a:schemeClr val="accent3"/>
                </a:solidFill>
              </a:rPr>
              <a:t>mechanisms (</a:t>
            </a:r>
            <a:r>
              <a:rPr lang="en-US" dirty="0">
                <a:solidFill>
                  <a:srgbClr val="FF0000"/>
                </a:solidFill>
              </a:rPr>
              <a:t>behaviors</a:t>
            </a:r>
            <a:r>
              <a:rPr lang="en-US" dirty="0">
                <a:solidFill>
                  <a:schemeClr val="accent3"/>
                </a:solidFill>
              </a:rPr>
              <a:t>)</a:t>
            </a:r>
            <a:r>
              <a:rPr lang="en-US" baseline="0" dirty="0">
                <a:solidFill>
                  <a:schemeClr val="accent3"/>
                </a:solidFill>
              </a:rPr>
              <a:t> to create more monitors/detections.</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 Thank you!</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RegMon</a:t>
            </a:r>
            <a:r>
              <a:rPr lang="en-US" sz="1200" dirty="0"/>
              <a:t>: http://leelusoft.altervista.org/registry-live-watch.html</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https://sourceforge.net/projects/regshot/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rtl="0" fontAlgn="base"/>
            <a:r>
              <a:rPr lang="en-US" sz="1200" b="0" i="0" kern="1200" dirty="0">
                <a:solidFill>
                  <a:schemeClr val="tx1"/>
                </a:solidFill>
                <a:effectLst/>
                <a:latin typeface="+mn-lt"/>
                <a:ea typeface="+mn-ea"/>
                <a:cs typeface="+mn-cs"/>
              </a:rPr>
              <a:t>Cybersecurity Framework (CSF) Core: </a:t>
            </a:r>
            <a:r>
              <a:rPr lang="en-US" sz="1200" b="1" i="0" kern="1200" dirty="0">
                <a:solidFill>
                  <a:schemeClr val="tx1"/>
                </a:solidFill>
                <a:effectLst/>
                <a:latin typeface="+mn-lt"/>
                <a:ea typeface="+mn-ea"/>
                <a:cs typeface="+mn-cs"/>
              </a:rPr>
              <a:t>Identify, Protect, Detect, Respond, Recover</a:t>
            </a:r>
            <a:r>
              <a:rPr lang="en-US" sz="1200" b="0" i="0" kern="1200" dirty="0">
                <a:solidFill>
                  <a:schemeClr val="tx1"/>
                </a:solidFill>
                <a:effectLst/>
                <a:latin typeface="+mn-lt"/>
                <a:ea typeface="+mn-ea"/>
                <a:cs typeface="+mn-cs"/>
              </a:rPr>
              <a:t> </a:t>
            </a:r>
            <a:endParaRPr lang="en-US" b="0" i="0" dirty="0">
              <a:effectLst/>
              <a:cs typeface="Calibri"/>
            </a:endParaRPr>
          </a:p>
          <a:p>
            <a:pPr rtl="0" fontAlgn="base"/>
            <a:r>
              <a:rPr lang="en-US" sz="1200" b="0" i="0" kern="1200" dirty="0">
                <a:solidFill>
                  <a:schemeClr val="tx1"/>
                </a:solidFill>
                <a:effectLst/>
                <a:latin typeface="+mn-lt"/>
                <a:ea typeface="+mn-ea"/>
                <a:cs typeface="+mn-cs"/>
              </a:rPr>
              <a:t> </a:t>
            </a:r>
            <a:endParaRPr lang="en-US" b="0" i="0" dirty="0">
              <a:effectLst/>
              <a:cs typeface="Calibri"/>
            </a:endParaRPr>
          </a:p>
          <a:p>
            <a:pPr rtl="0" fontAlgn="base"/>
            <a:r>
              <a:rPr lang="en-US" sz="1200" b="0" i="0" kern="1200" dirty="0">
                <a:solidFill>
                  <a:schemeClr val="tx1"/>
                </a:solidFill>
                <a:effectLst/>
                <a:latin typeface="+mn-lt"/>
                <a:ea typeface="+mn-ea"/>
                <a:cs typeface="+mn-cs"/>
              </a:rPr>
              <a:t>For an example of Detection Response team mappings: </a:t>
            </a:r>
            <a:endParaRPr lang="en-US" b="0" i="0" dirty="0">
              <a:effectLst/>
              <a:cs typeface="Calibri"/>
            </a:endParaRPr>
          </a:p>
          <a:p>
            <a:pPr rtl="0" fontAlgn="base"/>
            <a:r>
              <a:rPr lang="en-US" sz="1200" b="0" i="0" kern="1200" dirty="0">
                <a:solidFill>
                  <a:schemeClr val="tx1"/>
                </a:solidFill>
                <a:effectLst/>
                <a:latin typeface="+mn-lt"/>
                <a:ea typeface="+mn-ea"/>
                <a:cs typeface="+mn-cs"/>
              </a:rPr>
              <a:t>Protect: CIS 3, Secure Configuration of End-User Devices </a:t>
            </a:r>
            <a:endParaRPr lang="en-US" b="0" i="0" dirty="0">
              <a:effectLst/>
              <a:cs typeface="Calibri"/>
            </a:endParaRPr>
          </a:p>
          <a:p>
            <a:pPr rtl="0" fontAlgn="base"/>
            <a:r>
              <a:rPr lang="en-US" sz="1200" b="0" i="0" kern="1200" dirty="0">
                <a:solidFill>
                  <a:schemeClr val="tx1"/>
                </a:solidFill>
                <a:effectLst/>
                <a:latin typeface="+mn-lt"/>
                <a:ea typeface="+mn-ea"/>
                <a:cs typeface="+mn-cs"/>
              </a:rPr>
              <a:t>Detect: CIS 4, </a:t>
            </a:r>
            <a:r>
              <a:rPr lang="en-US" dirty="0"/>
              <a:t>Constant</a:t>
            </a:r>
            <a:r>
              <a:rPr lang="en-US" sz="1200" b="0" i="0" kern="1200" dirty="0">
                <a:solidFill>
                  <a:schemeClr val="tx1"/>
                </a:solidFill>
                <a:effectLst/>
                <a:latin typeface="+mn-lt"/>
                <a:ea typeface="+mn-ea"/>
                <a:cs typeface="+mn-cs"/>
              </a:rPr>
              <a:t> Vulnerability Assessment &amp; Remediation </a:t>
            </a:r>
            <a:endParaRPr lang="en-US" b="0" i="0" dirty="0">
              <a:effectLst/>
              <a:cs typeface="Calibri"/>
            </a:endParaRPr>
          </a:p>
          <a:p>
            <a:pPr rtl="0" fontAlgn="base"/>
            <a:r>
              <a:rPr lang="en-US" sz="1200" b="0" i="0" kern="1200" dirty="0">
                <a:solidFill>
                  <a:schemeClr val="tx1"/>
                </a:solidFill>
                <a:effectLst/>
                <a:latin typeface="+mn-lt"/>
                <a:ea typeface="+mn-ea"/>
                <a:cs typeface="+mn-cs"/>
              </a:rPr>
              <a:t>Respond: CIS 6, Maintenance, Monitoring, and Analysis of Audit Logs</a:t>
            </a:r>
            <a:endParaRPr lang="en-US" b="0" i="0" dirty="0">
              <a:effectLs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20</a:t>
            </a:fld>
            <a:endParaRPr lang="en-US"/>
          </a:p>
        </p:txBody>
      </p:sp>
    </p:spTree>
    <p:extLst>
      <p:ext uri="{BB962C8B-B14F-4D97-AF65-F5344CB8AC3E}">
        <p14:creationId xmlns:p14="http://schemas.microsoft.com/office/powerpoint/2010/main" val="3094996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a:p>
            <a:r>
              <a:rPr lang="en-US" dirty="0"/>
              <a:t>As a group I have time for a hand full of questions, however I want to leave time for individual questions too for others that have other more specific to their issues they would like to talk 1:1 about.</a:t>
            </a:r>
          </a:p>
          <a:p>
            <a:endParaRPr lang="en-US" dirty="0">
              <a:cs typeface="Calibri"/>
            </a:endParaRPr>
          </a:p>
          <a:p>
            <a:r>
              <a:rPr lang="en-US" dirty="0">
                <a:cs typeface="Calibri"/>
              </a:rPr>
              <a:t>Resources:</a:t>
            </a:r>
          </a:p>
          <a:p>
            <a:r>
              <a:rPr lang="en-US" dirty="0">
                <a:cs typeface="Calibri"/>
              </a:rPr>
              <a:t>Future considerations is simulate adversary and create detections:</a:t>
            </a:r>
          </a:p>
          <a:p>
            <a:r>
              <a:rPr lang="en-US" sz="1200" dirty="0">
                <a:effectLst/>
                <a:hlinkClick r:id="rId3"/>
              </a:rPr>
              <a:t>https://posts.specterops.io/enter-mordor-pre-recorded-security-events-from-simulated-adversarial-techniques-fdf5555c9eb1</a:t>
            </a:r>
            <a:endParaRPr lang="en-US" sz="1200" dirty="0">
              <a:effectLst/>
            </a:endParaRPr>
          </a:p>
          <a:p>
            <a:r>
              <a:rPr lang="en-US" dirty="0">
                <a:hlinkClick r:id="rId4"/>
              </a:rPr>
              <a:t>https://github.com/sbousseaden/EVTX-ATTACK-SAMPLES/tree/master/Privilege%20Escalation</a:t>
            </a:r>
            <a:endParaRPr lang="en-US" dirty="0"/>
          </a:p>
          <a:p>
            <a:endParaRPr lang="en-US" dirty="0">
              <a:cs typeface="Calibri"/>
            </a:endParaRPr>
          </a:p>
          <a:p>
            <a:r>
              <a:rPr lang="en-US" dirty="0"/>
              <a:t>More advance but free option to ship logs off and analyze:</a:t>
            </a:r>
          </a:p>
          <a:p>
            <a:r>
              <a:rPr lang="en-US" dirty="0"/>
              <a:t> https://</a:t>
            </a:r>
            <a:r>
              <a:rPr lang="en-US" dirty="0" err="1"/>
              <a:t>github.com</a:t>
            </a:r>
            <a:r>
              <a:rPr lang="en-US" dirty="0"/>
              <a:t>/</a:t>
            </a:r>
            <a:r>
              <a:rPr lang="en-US" dirty="0" err="1"/>
              <a:t>ukncsc</a:t>
            </a:r>
            <a:r>
              <a:rPr lang="en-US" dirty="0"/>
              <a:t>/</a:t>
            </a:r>
            <a:r>
              <a:rPr lang="en-US" dirty="0" err="1"/>
              <a:t>lme</a:t>
            </a:r>
            <a:endParaRPr lang="en-US" dirty="0"/>
          </a:p>
          <a:p>
            <a:r>
              <a:rPr lang="en-US" dirty="0">
                <a:hlinkClick r:id="rId5"/>
              </a:rPr>
              <a:t>https://github.com/Cyb3rWard0g/HELK</a:t>
            </a:r>
            <a:endParaRPr lang="en-US" dirty="0"/>
          </a:p>
          <a:p>
            <a:r>
              <a:rPr lang="en-US" dirty="0"/>
              <a:t>https://</a:t>
            </a:r>
            <a:r>
              <a:rPr lang="en-US" dirty="0" err="1"/>
              <a:t>www.elastic.co</a:t>
            </a:r>
            <a:r>
              <a:rPr lang="en-US" dirty="0"/>
              <a:t>/blog/introducing-elastic-</a:t>
            </a:r>
            <a:r>
              <a:rPr lang="en-US" dirty="0" err="1"/>
              <a:t>siem</a:t>
            </a:r>
            <a:endParaRPr lang="en-US" dirty="0"/>
          </a:p>
          <a:p>
            <a:endParaRPr lang="en-US" dirty="0"/>
          </a:p>
          <a:p>
            <a:endParaRPr lang="en-US" dirty="0"/>
          </a:p>
          <a:p>
            <a:r>
              <a:rPr lang="en-US" dirty="0">
                <a:hlinkClick r:id="rId6"/>
              </a:rPr>
              <a:t>https://digital-forensics.sans.org/media/SANS_Poster_2018_Hunt_Evil_FINAL.pdf</a:t>
            </a:r>
            <a:endParaRPr lang="en-US" dirty="0"/>
          </a:p>
          <a:p>
            <a:endParaRPr lang="en-US" dirty="0"/>
          </a:p>
          <a:p>
            <a:r>
              <a:rPr lang="en-US" sz="1200" b="1" kern="1200" dirty="0" err="1">
                <a:solidFill>
                  <a:schemeClr val="tx1"/>
                </a:solidFill>
                <a:effectLst/>
                <a:latin typeface="+mn-lt"/>
                <a:ea typeface="+mn-ea"/>
                <a:cs typeface="+mn-cs"/>
              </a:rPr>
              <a:t>Security.evt</a:t>
            </a:r>
            <a:r>
              <a:rPr lang="en-US" sz="1200" kern="1200" dirty="0">
                <a:solidFill>
                  <a:schemeClr val="tx1"/>
                </a:solidFill>
                <a:effectLst/>
                <a:latin typeface="+mn-lt"/>
                <a:ea typeface="+mn-ea"/>
                <a:cs typeface="+mn-cs"/>
              </a:rPr>
              <a:t> (Change log size to 4GB)</a:t>
            </a:r>
            <a:br>
              <a:rPr lang="en-US" sz="1200" kern="1200" dirty="0">
                <a:solidFill>
                  <a:schemeClr val="tx1"/>
                </a:solidFill>
                <a:effectLst/>
                <a:latin typeface="+mn-lt"/>
                <a:ea typeface="+mn-ea"/>
                <a:cs typeface="+mn-cs"/>
              </a:rPr>
            </a:br>
            <a:endParaRPr lang="en-US" dirty="0"/>
          </a:p>
          <a:p>
            <a:r>
              <a:rPr lang="en-US" sz="1200" kern="1200" dirty="0">
                <a:solidFill>
                  <a:schemeClr val="tx1"/>
                </a:solidFill>
                <a:effectLst/>
                <a:latin typeface="+mn-lt"/>
                <a:ea typeface="+mn-ea"/>
                <a:cs typeface="+mn-cs"/>
              </a:rPr>
              <a:t>5140 - Share access (Network share access)</a:t>
            </a:r>
            <a:endParaRPr lang="en-US" dirty="0"/>
          </a:p>
          <a:p>
            <a:r>
              <a:rPr lang="en-US" sz="1200" kern="1200" dirty="0">
                <a:solidFill>
                  <a:schemeClr val="tx1"/>
                </a:solidFill>
                <a:effectLst/>
                <a:latin typeface="+mn-lt"/>
                <a:ea typeface="+mn-ea"/>
                <a:cs typeface="+mn-cs"/>
              </a:rPr>
              <a:t>4672 – Administrator logon (Privileged acct usage)</a:t>
            </a:r>
          </a:p>
          <a:p>
            <a:r>
              <a:rPr lang="en-US" sz="1200" kern="1200" dirty="0">
                <a:solidFill>
                  <a:schemeClr val="tx1"/>
                </a:solidFill>
                <a:effectLst/>
                <a:latin typeface="+mn-lt"/>
                <a:ea typeface="+mn-ea"/>
                <a:cs typeface="+mn-cs"/>
              </a:rPr>
              <a:t>4776 - Local Admin (Local account Auth)</a:t>
            </a:r>
            <a:endParaRPr lang="en-US" dirty="0"/>
          </a:p>
          <a:p>
            <a:r>
              <a:rPr lang="en-US" sz="1200" kern="1200" dirty="0">
                <a:solidFill>
                  <a:schemeClr val="tx1"/>
                </a:solidFill>
                <a:effectLst/>
                <a:latin typeface="+mn-lt"/>
                <a:ea typeface="+mn-ea"/>
                <a:cs typeface="+mn-cs"/>
              </a:rPr>
              <a:t>4769 - </a:t>
            </a:r>
            <a:r>
              <a:rPr lang="en-US" sz="1200" kern="1200" dirty="0" err="1">
                <a:solidFill>
                  <a:schemeClr val="tx1"/>
                </a:solidFill>
                <a:effectLst/>
                <a:latin typeface="+mn-lt"/>
                <a:ea typeface="+mn-ea"/>
                <a:cs typeface="+mn-cs"/>
              </a:rPr>
              <a:t>Kerberoasting</a:t>
            </a:r>
            <a:r>
              <a:rPr lang="en-US" sz="1200" kern="1200" dirty="0">
                <a:solidFill>
                  <a:schemeClr val="tx1"/>
                </a:solidFill>
                <a:effectLst/>
                <a:latin typeface="+mn-lt"/>
                <a:ea typeface="+mn-ea"/>
                <a:cs typeface="+mn-cs"/>
              </a:rPr>
              <a:t> </a:t>
            </a:r>
            <a:endParaRPr lang="en-US" dirty="0"/>
          </a:p>
          <a:p>
            <a:r>
              <a:rPr lang="en-US" dirty="0"/>
              <a:t>4624 type 3 network</a:t>
            </a:r>
          </a:p>
          <a:p>
            <a:r>
              <a:rPr lang="en-US" dirty="0"/>
              <a:t>4624 type 10 RDP</a:t>
            </a:r>
          </a:p>
          <a:p>
            <a:endParaRPr lang="en-US" dirty="0"/>
          </a:p>
          <a:p>
            <a:r>
              <a:rPr lang="en-US" sz="1200" b="1" kern="1200" dirty="0" err="1">
                <a:solidFill>
                  <a:schemeClr val="tx1"/>
                </a:solidFill>
                <a:effectLst/>
                <a:latin typeface="+mn-lt"/>
                <a:ea typeface="+mn-ea"/>
                <a:cs typeface="+mn-cs"/>
              </a:rPr>
              <a:t>PowerShell.evt</a:t>
            </a:r>
            <a:r>
              <a:rPr lang="en-US" sz="1200" b="1" kern="1200" dirty="0">
                <a:solidFill>
                  <a:schemeClr val="tx1"/>
                </a:solidFill>
                <a:effectLst/>
                <a:latin typeface="+mn-lt"/>
                <a:ea typeface="+mn-ea"/>
                <a:cs typeface="+mn-cs"/>
              </a:rPr>
              <a:t> log (Turn on PowerShell Script Block logging)</a:t>
            </a:r>
            <a:endParaRPr lang="en-US" dirty="0"/>
          </a:p>
          <a:p>
            <a:r>
              <a:rPr lang="en-US" sz="1200" kern="1200" dirty="0" err="1">
                <a:solidFill>
                  <a:schemeClr val="tx1"/>
                </a:solidFill>
                <a:effectLst/>
                <a:latin typeface="+mn-lt"/>
                <a:ea typeface="+mn-ea"/>
                <a:cs typeface="+mn-cs"/>
              </a:rPr>
              <a:t>EventID</a:t>
            </a:r>
            <a:r>
              <a:rPr lang="en-US" sz="1200" kern="1200" dirty="0">
                <a:solidFill>
                  <a:schemeClr val="tx1"/>
                </a:solidFill>
                <a:effectLst/>
                <a:latin typeface="+mn-lt"/>
                <a:ea typeface="+mn-ea"/>
                <a:cs typeface="+mn-cs"/>
              </a:rPr>
              <a:t> 500 - PowerShell command line</a:t>
            </a:r>
            <a:endParaRPr lang="en-US" dirty="0"/>
          </a:p>
          <a:p>
            <a:r>
              <a:rPr lang="en-US" sz="1200" kern="1200" dirty="0" err="1">
                <a:solidFill>
                  <a:schemeClr val="tx1"/>
                </a:solidFill>
                <a:effectLst/>
                <a:latin typeface="+mn-lt"/>
                <a:ea typeface="+mn-ea"/>
                <a:cs typeface="+mn-cs"/>
              </a:rPr>
              <a:t>EventID</a:t>
            </a:r>
            <a:r>
              <a:rPr lang="en-US" sz="1200" kern="1200" dirty="0">
                <a:solidFill>
                  <a:schemeClr val="tx1"/>
                </a:solidFill>
                <a:effectLst/>
                <a:latin typeface="+mn-lt"/>
                <a:ea typeface="+mn-ea"/>
                <a:cs typeface="+mn-cs"/>
              </a:rPr>
              <a:t> 400 - for PowerShell Obfuscation</a:t>
            </a:r>
          </a:p>
          <a:p>
            <a:r>
              <a:rPr lang="en-US" sz="1200" kern="1200" dirty="0" err="1">
                <a:solidFill>
                  <a:schemeClr val="tx1"/>
                </a:solidFill>
                <a:effectLst/>
                <a:latin typeface="+mn-lt"/>
                <a:ea typeface="+mn-ea"/>
                <a:cs typeface="+mn-cs"/>
              </a:rPr>
              <a:t>EventID</a:t>
            </a:r>
            <a:r>
              <a:rPr lang="en-US" sz="1200" kern="1200" dirty="0">
                <a:solidFill>
                  <a:schemeClr val="tx1"/>
                </a:solidFill>
                <a:effectLst/>
                <a:latin typeface="+mn-lt"/>
                <a:ea typeface="+mn-ea"/>
                <a:cs typeface="+mn-cs"/>
              </a:rPr>
              <a:t> 4103, 4104 – Script Block Logging (suspicious scripts by default via PSv5)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ID 4104 - Execute a remote command using PowerShell and obfuscation</a:t>
            </a:r>
            <a:endParaRPr lang="en-US" dirty="0"/>
          </a:p>
          <a:p>
            <a:endParaRPr lang="en-US" dirty="0"/>
          </a:p>
          <a:p>
            <a:endParaRPr lang="en-US" dirty="0"/>
          </a:p>
          <a:p>
            <a:r>
              <a:rPr lang="en-US" sz="1200" b="1" kern="1200" dirty="0">
                <a:solidFill>
                  <a:schemeClr val="tx1"/>
                </a:solidFill>
                <a:effectLst/>
                <a:latin typeface="+mn-lt"/>
                <a:ea typeface="+mn-ea"/>
                <a:cs typeface="+mn-cs"/>
              </a:rPr>
              <a:t>System logs</a:t>
            </a:r>
            <a:r>
              <a:rPr lang="en-US" sz="1200" kern="1200" dirty="0">
                <a:solidFill>
                  <a:schemeClr val="tx1"/>
                </a:solidFill>
                <a:effectLst/>
                <a:latin typeface="+mn-lt"/>
                <a:ea typeface="+mn-ea"/>
                <a:cs typeface="+mn-cs"/>
              </a:rPr>
              <a:t> – Monitor for Service Changes</a:t>
            </a:r>
            <a:endParaRPr lang="en-US" dirty="0"/>
          </a:p>
          <a:p>
            <a:r>
              <a:rPr lang="en-US" sz="1200" kern="1200" dirty="0">
                <a:solidFill>
                  <a:schemeClr val="tx1"/>
                </a:solidFill>
                <a:effectLst/>
                <a:latin typeface="+mn-lt"/>
                <a:ea typeface="+mn-ea"/>
                <a:cs typeface="+mn-cs"/>
              </a:rPr>
              <a:t>7045: A service was installed</a:t>
            </a:r>
            <a:endParaRPr lang="en-US" dirty="0"/>
          </a:p>
          <a:p>
            <a:r>
              <a:rPr lang="en-US" sz="1200" kern="1200" dirty="0">
                <a:solidFill>
                  <a:schemeClr val="tx1"/>
                </a:solidFill>
                <a:effectLst/>
                <a:latin typeface="+mn-lt"/>
                <a:ea typeface="+mn-ea"/>
                <a:cs typeface="+mn-cs"/>
              </a:rPr>
              <a:t>7040: Installed service was changed</a:t>
            </a:r>
            <a:endParaRPr lang="en-US" dirty="0"/>
          </a:p>
          <a:p>
            <a:endParaRPr lang="en-US" dirty="0"/>
          </a:p>
        </p:txBody>
      </p:sp>
      <p:sp>
        <p:nvSpPr>
          <p:cNvPr id="4" name="Slide Number Placeholder 3"/>
          <p:cNvSpPr>
            <a:spLocks noGrp="1"/>
          </p:cNvSpPr>
          <p:nvPr>
            <p:ph type="sldNum" sz="quarter" idx="5"/>
          </p:nvPr>
        </p:nvSpPr>
        <p:spPr/>
        <p:txBody>
          <a:bodyPr/>
          <a:lstStyle/>
          <a:p>
            <a:fld id="{FEDE1C12-C9CF-46A0-842F-2DF97B971405}" type="slidenum">
              <a:rPr lang="en-US" smtClean="0"/>
              <a:t>21</a:t>
            </a:fld>
            <a:endParaRPr lang="en-US"/>
          </a:p>
        </p:txBody>
      </p:sp>
    </p:spTree>
    <p:extLst>
      <p:ext uri="{BB962C8B-B14F-4D97-AF65-F5344CB8AC3E}">
        <p14:creationId xmlns:p14="http://schemas.microsoft.com/office/powerpoint/2010/main" val="3127934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no audit settings are configured, or if audit settings are too lax on the computers in your organization,</a:t>
            </a:r>
            <a:br>
              <a:rPr lang="en-US" dirty="0"/>
            </a:br>
            <a:r>
              <a:rPr lang="en-US" dirty="0"/>
              <a:t>security incidents might not be detected or not enough evidence will be available for network forensic analysis after security incidents occur.</a:t>
            </a:r>
          </a:p>
          <a:p>
            <a:endParaRPr lang="en-US" dirty="0"/>
          </a:p>
          <a:p>
            <a:r>
              <a:rPr lang="en-US" dirty="0"/>
              <a:t>https://github.com/Cyb3rWard0g/HELK</a:t>
            </a:r>
          </a:p>
          <a:p>
            <a:r>
              <a:rPr lang="en-US" dirty="0"/>
              <a:t>https://posts.specterops.io/enter-mordor-pre-recorded-security-events-from-simulated-adversarial-techniques-fdf5555c9eb1</a:t>
            </a:r>
          </a:p>
          <a:p>
            <a:r>
              <a:rPr lang="en-US" dirty="0"/>
              <a:t>https://github.com/sbousseaden/EVTX-ATTACK-SAMPLES</a:t>
            </a:r>
          </a:p>
          <a:p>
            <a:r>
              <a:rPr lang="en-US" dirty="0"/>
              <a:t>https://www.elastic.co/blog/introducing-elastic-siem</a:t>
            </a:r>
          </a:p>
          <a:p>
            <a:r>
              <a:rPr lang="en-US" dirty="0"/>
              <a:t>https://github.com/ukncsc/lme</a:t>
            </a:r>
          </a:p>
          <a:p>
            <a:r>
              <a:rPr lang="en-US" dirty="0"/>
              <a:t>https://www.skadivm.com/</a:t>
            </a:r>
          </a:p>
          <a:p>
            <a:r>
              <a:rPr lang="en-US" dirty="0"/>
              <a:t>https://www.ultimatewindowssecurity.com/wiki/page.aspx?spid=SecuritySettings</a:t>
            </a:r>
          </a:p>
          <a:p>
            <a:r>
              <a:rPr lang="en-US" dirty="0"/>
              <a:t>https://docs.microsoft.com/en-us/windows/security/threat-protection/auditing/audit-directory-service-changes</a:t>
            </a:r>
          </a:p>
          <a:p>
            <a:r>
              <a:rPr lang="en-US" dirty="0"/>
              <a:t>https://blogs.technet.microsoft.com/jepayne/2017/12/08/weffles/</a:t>
            </a:r>
          </a:p>
          <a:p>
            <a:r>
              <a:rPr lang="en-US" dirty="0"/>
              <a:t>https://github.com/MalwareArchaeology/ARTHIR</a:t>
            </a:r>
          </a:p>
          <a:p>
            <a:r>
              <a:rPr lang="en-US" dirty="0"/>
              <a:t>https://github.com/redcanaryco/atomic-red-team</a:t>
            </a:r>
          </a:p>
          <a:p>
            <a:r>
              <a:rPr lang="en-US" dirty="0"/>
              <a:t>https://splunkbase.splunk.com/app/4305/</a:t>
            </a:r>
          </a:p>
          <a:p>
            <a:r>
              <a:rPr lang="en-US" dirty="0"/>
              <a:t>https://miriamxyra.com/2018/08/28/eventlist-the-baseline-event-analyzer/</a:t>
            </a:r>
          </a:p>
          <a:p>
            <a:r>
              <a:rPr lang="en-US" dirty="0"/>
              <a:t>Enable Audit ALL NTLM outgoing traffic</a:t>
            </a:r>
          </a:p>
          <a:p>
            <a:r>
              <a:rPr lang="en-US" dirty="0"/>
              <a:t>Monitor File share access/attempts to sensitive files</a:t>
            </a:r>
          </a:p>
          <a:p>
            <a:r>
              <a:rPr lang="en-US" dirty="0">
                <a:cs typeface="Calibri" panose="020F0502020204030204"/>
              </a:rPr>
              <a:t>Jesse Moore presentation page 39 has more logs sources to consider:</a:t>
            </a:r>
          </a:p>
          <a:p>
            <a:r>
              <a:rPr lang="en-US" dirty="0">
                <a:hlinkClick r:id="rId3"/>
              </a:rPr>
              <a:t>https://www.slideshare.net/jessefmoore/adversary-tactics-config-mgmtamplogsohmy</a:t>
            </a:r>
            <a:endParaRPr lang="en-US" dirty="0">
              <a:cs typeface="Calibri" panose="020F0502020204030204"/>
              <a:hlinkClick r:id="rId3"/>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FEDE1C12-C9CF-46A0-842F-2DF97B971405}" type="slidenum">
              <a:rPr lang="en-US" smtClean="0"/>
              <a:t>22</a:t>
            </a:fld>
            <a:endParaRPr lang="en-US"/>
          </a:p>
        </p:txBody>
      </p:sp>
    </p:spTree>
    <p:extLst>
      <p:ext uri="{BB962C8B-B14F-4D97-AF65-F5344CB8AC3E}">
        <p14:creationId xmlns:p14="http://schemas.microsoft.com/office/powerpoint/2010/main" val="3010345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Am I? </a:t>
            </a:r>
          </a:p>
          <a:p>
            <a:pPr marL="0" marR="0" indent="0" algn="l" defTabSz="914400" rtl="0" eaLnBrk="1" fontAlgn="auto" latinLnBrk="0" hangingPunct="1">
              <a:lnSpc>
                <a:spcPct val="100000"/>
              </a:lnSpc>
              <a:spcBef>
                <a:spcPts val="0"/>
              </a:spcBef>
              <a:spcAft>
                <a:spcPts val="0"/>
              </a:spcAft>
              <a:buClrTx/>
              <a:buSzTx/>
              <a:buFontTx/>
              <a:buNone/>
              <a:tabLst/>
              <a:defRPr/>
            </a:pPr>
            <a:r>
              <a:rPr lang="en-US"/>
              <a:t>A </a:t>
            </a:r>
            <a:r>
              <a:rPr lang="en-US" b="1"/>
              <a:t>red</a:t>
            </a:r>
            <a:r>
              <a:rPr lang="en-US"/>
              <a:t> team is a</a:t>
            </a:r>
            <a:r>
              <a:rPr lang="en-US" baseline="0"/>
              <a:t> </a:t>
            </a:r>
            <a:r>
              <a:rPr lang="en-US"/>
              <a:t>group that challenges an organization to improve its effectiveness by assuming an adversarial role or point of view.</a:t>
            </a:r>
          </a:p>
          <a:p>
            <a:endParaRPr lang="en-US"/>
          </a:p>
          <a:p>
            <a:r>
              <a:rPr lang="en-US"/>
              <a:t>Next Slide is “We Can Defend”</a:t>
            </a:r>
          </a:p>
          <a:p>
            <a:endParaRPr lang="en-US"/>
          </a:p>
        </p:txBody>
      </p:sp>
      <p:sp>
        <p:nvSpPr>
          <p:cNvPr id="4" name="Slide Number Placeholder 3"/>
          <p:cNvSpPr>
            <a:spLocks noGrp="1"/>
          </p:cNvSpPr>
          <p:nvPr>
            <p:ph type="sldNum" sz="quarter" idx="5"/>
          </p:nvPr>
        </p:nvSpPr>
        <p:spPr/>
        <p:txBody>
          <a:bodyPr/>
          <a:lstStyle/>
          <a:p>
            <a:fld id="{FEDE1C12-C9CF-46A0-842F-2DF97B971405}" type="slidenum">
              <a:rPr lang="en-US" smtClean="0"/>
              <a:t>3</a:t>
            </a:fld>
            <a:endParaRPr lang="en-US"/>
          </a:p>
        </p:txBody>
      </p:sp>
    </p:spTree>
    <p:extLst>
      <p:ext uri="{BB962C8B-B14F-4D97-AF65-F5344CB8AC3E}">
        <p14:creationId xmlns:p14="http://schemas.microsoft.com/office/powerpoint/2010/main" val="4097470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Security needs to just be another component in system engineering…</a:t>
            </a:r>
          </a:p>
          <a:p>
            <a:pPr>
              <a:defRPr/>
            </a:pPr>
            <a:r>
              <a:rPr lang="en-US" baseline="0" dirty="0"/>
              <a:t>The test machine was a</a:t>
            </a:r>
            <a:r>
              <a:rPr lang="en-US" dirty="0"/>
              <a:t> Windows 10 Enterprise.</a:t>
            </a:r>
          </a:p>
          <a:p>
            <a:pPr>
              <a:defRPr/>
            </a:pPr>
            <a:r>
              <a:rPr lang="en-US" dirty="0"/>
              <a:t> This is an approach on a shoestring budget with no shipping the logs off the machine.</a:t>
            </a:r>
          </a:p>
          <a:p>
            <a:pPr>
              <a:defRPr/>
            </a:pPr>
            <a:r>
              <a:rPr lang="en-US" dirty="0"/>
              <a:t> I encourage using GPO to control settings.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a:defRPr/>
            </a:pPr>
            <a:r>
              <a:rPr lang="en-US" baseline="0" dirty="0"/>
              <a:t>1. This is originally created for a </a:t>
            </a:r>
            <a:r>
              <a:rPr lang="en-US" baseline="0" dirty="0" err="1"/>
              <a:t>MeetUp</a:t>
            </a:r>
            <a:r>
              <a:rPr lang="en-US" baseline="0" dirty="0"/>
              <a:t> presentation intended to provide System Admins and System Engineers awareness of</a:t>
            </a:r>
            <a:r>
              <a:rPr lang="en-US" dirty="0"/>
              <a:t> </a:t>
            </a:r>
            <a:r>
              <a:rPr lang="en-US" baseline="0" dirty="0"/>
              <a:t>some things that can be done to detect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This</a:t>
            </a:r>
            <a:r>
              <a:rPr lang="en-US" baseline="0" dirty="0"/>
              <a:t> is also heavily focus on Windows operating systems and familiarity with some system admin tools and </a:t>
            </a:r>
            <a:r>
              <a:rPr lang="en-US" baseline="0" dirty="0" err="1"/>
              <a:t>cmd</a:t>
            </a:r>
            <a:r>
              <a:rPr lang="en-US" baseline="0" dirty="0"/>
              <a:t> prompt are assumed.</a:t>
            </a:r>
            <a:endParaRPr lang="en-US" baseline="0" dirty="0">
              <a:cs typeface="Calibri"/>
            </a:endParaRPr>
          </a:p>
          <a:p>
            <a:pPr>
              <a:defRPr/>
            </a:pPr>
            <a:r>
              <a:rPr lang="en-US" dirty="0">
                <a:cs typeface="Calibri"/>
              </a:rPr>
              <a:t>3. This is not an exhaustive list of all (web server, Proxy, Load Balancers, NAT) the logs, this is just the start on a </a:t>
            </a:r>
            <a:r>
              <a:rPr lang="en-US" dirty="0" err="1">
                <a:cs typeface="Calibri"/>
              </a:rPr>
              <a:t>shoeString</a:t>
            </a:r>
            <a:r>
              <a:rPr lang="en-US" dirty="0">
                <a:cs typeface="Calibri"/>
              </a:rPr>
              <a:t> budget.</a:t>
            </a:r>
          </a:p>
          <a:p>
            <a:pPr>
              <a:defRPr/>
            </a:pPr>
            <a:r>
              <a:rPr lang="en-US" dirty="0">
                <a:cs typeface="Calibri"/>
              </a:rPr>
              <a:t>4. I will not go over Log retention or compliance like PCI (1year), HIPPA (6 years), Sarbanes Oxley Financial systems/audit records (7 years)</a:t>
            </a:r>
          </a:p>
          <a:p>
            <a:pPr>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 What is the Agenda?</a:t>
            </a:r>
          </a:p>
        </p:txBody>
      </p:sp>
      <p:sp>
        <p:nvSpPr>
          <p:cNvPr id="4" name="Slide Number Placeholder 3"/>
          <p:cNvSpPr>
            <a:spLocks noGrp="1"/>
          </p:cNvSpPr>
          <p:nvPr>
            <p:ph type="sldNum" sz="quarter" idx="10"/>
          </p:nvPr>
        </p:nvSpPr>
        <p:spPr/>
        <p:txBody>
          <a:bodyPr/>
          <a:lstStyle/>
          <a:p>
            <a:fld id="{FEDE1C12-C9CF-46A0-842F-2DF97B971405}" type="slidenum">
              <a:rPr lang="en-US" smtClean="0"/>
              <a:t>4</a:t>
            </a:fld>
            <a:endParaRPr lang="en-US"/>
          </a:p>
        </p:txBody>
      </p:sp>
    </p:spTree>
    <p:extLst>
      <p:ext uri="{BB962C8B-B14F-4D97-AF65-F5344CB8AC3E}">
        <p14:creationId xmlns:p14="http://schemas.microsoft.com/office/powerpoint/2010/main" val="2358558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Assume Breach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of attacker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of enable 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Adhere to best practices/standards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dirty="0"/>
              <a:t>Next Slide: Let's talk about Assume Breach</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EDE1C12-C9CF-46A0-842F-2DF97B971405}" type="slidenum">
              <a:rPr lang="en-US" smtClean="0"/>
              <a:t>5</a:t>
            </a:fld>
            <a:endParaRPr lang="en-US"/>
          </a:p>
        </p:txBody>
      </p:sp>
    </p:spTree>
    <p:extLst>
      <p:ext uri="{BB962C8B-B14F-4D97-AF65-F5344CB8AC3E}">
        <p14:creationId xmlns:p14="http://schemas.microsoft.com/office/powerpoint/2010/main" val="4215745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Detection, Response, Recovery, and Prevention of attacks</a:t>
            </a:r>
          </a:p>
          <a:p>
            <a:pPr marL="228600" indent="-228600">
              <a:buAutoNum type="arabicPeriod"/>
            </a:pPr>
            <a:r>
              <a:rPr lang="en-US" dirty="0"/>
              <a:t>Basically I like to think of it as an attacker will get in and if he does do we have things to detect?</a:t>
            </a:r>
          </a:p>
          <a:p>
            <a:pPr marL="228600" indent="-228600">
              <a:buAutoNum type="arabicPeriod"/>
            </a:pPr>
            <a:endParaRPr lang="en-US" dirty="0"/>
          </a:p>
          <a:p>
            <a:pPr>
              <a:defRPr/>
            </a:pPr>
            <a:r>
              <a:rPr lang="en-US" dirty="0"/>
              <a:t>Next Slide:</a:t>
            </a:r>
            <a:r>
              <a:rPr lang="en-US" baseline="0" dirty="0">
                <a:cs typeface="Calibri"/>
              </a:rPr>
              <a:t> </a:t>
            </a:r>
            <a:r>
              <a:rPr lang="en-US" baseline="0" dirty="0"/>
              <a:t>Some (Verizon DBIR) would say that most compromises start with phishing.</a:t>
            </a:r>
          </a:p>
          <a:p>
            <a:pPr>
              <a:defRPr/>
            </a:pPr>
            <a:endParaRPr lang="en-US" baseline="0" dirty="0">
              <a:cs typeface="Calibri"/>
            </a:endParaRPr>
          </a:p>
          <a:p>
            <a:pPr>
              <a:defRPr/>
            </a:pPr>
            <a:r>
              <a:rPr lang="en-US" baseline="0" dirty="0">
                <a:cs typeface="Calibri"/>
              </a:rPr>
              <a:t>https://</a:t>
            </a:r>
            <a:r>
              <a:rPr lang="en-US" baseline="0" dirty="0" err="1">
                <a:cs typeface="Calibri"/>
              </a:rPr>
              <a:t>ciso.uw.edu</a:t>
            </a:r>
            <a:r>
              <a:rPr lang="en-US" baseline="0" dirty="0">
                <a:cs typeface="Calibri"/>
              </a:rPr>
              <a:t>/about-us/assumption-of-breach/</a:t>
            </a:r>
          </a:p>
          <a:p>
            <a:pPr>
              <a:defRPr/>
            </a:pPr>
            <a:r>
              <a:rPr lang="en-US" sz="1200" dirty="0">
                <a:cs typeface="Calibri"/>
                <a:hlinkClick r:id="rId3"/>
              </a:rPr>
              <a:t>https://www.eventtracker.com/blog/2016/january/the-assume-breach-paradigm/</a:t>
            </a:r>
            <a:endParaRPr lang="en-US" baseline="0" dirty="0">
              <a:cs typeface="Calibri"/>
            </a:endParaRPr>
          </a:p>
          <a:p>
            <a:pPr>
              <a:defRPr/>
            </a:pPr>
            <a:endParaRPr lang="en-US" baseline="0" dirty="0">
              <a:cs typeface="Calibri"/>
            </a:endParaRPr>
          </a:p>
          <a:p>
            <a:r>
              <a:rPr lang="en-US" baseline="0" dirty="0"/>
              <a:t>	</a:t>
            </a:r>
            <a:endParaRPr lang="en-US" dirty="0">
              <a:cs typeface="Calibri"/>
            </a:endParaRPr>
          </a:p>
        </p:txBody>
      </p:sp>
      <p:sp>
        <p:nvSpPr>
          <p:cNvPr id="4" name="Slide Number Placeholder 3"/>
          <p:cNvSpPr>
            <a:spLocks noGrp="1"/>
          </p:cNvSpPr>
          <p:nvPr>
            <p:ph type="sldNum" sz="quarter" idx="10"/>
          </p:nvPr>
        </p:nvSpPr>
        <p:spPr/>
        <p:txBody>
          <a:bodyPr/>
          <a:lstStyle/>
          <a:p>
            <a:fld id="{FEDE1C12-C9CF-46A0-842F-2DF97B971405}" type="slidenum">
              <a:rPr lang="en-US" smtClean="0"/>
              <a:t>6</a:t>
            </a:fld>
            <a:endParaRPr lang="en-US"/>
          </a:p>
        </p:txBody>
      </p:sp>
    </p:spTree>
    <p:extLst>
      <p:ext uri="{BB962C8B-B14F-4D97-AF65-F5344CB8AC3E}">
        <p14:creationId xmlns:p14="http://schemas.microsoft.com/office/powerpoint/2010/main" val="2424705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This</a:t>
            </a:r>
            <a:r>
              <a:rPr lang="en-US" baseline="0"/>
              <a:t> shows a red team infrastructure and how they setup and implement C2.</a:t>
            </a:r>
            <a:endParaRPr lang="en-US"/>
          </a:p>
          <a:p>
            <a:r>
              <a:rPr lang="en-US"/>
              <a:t>2.Now that we are on a target system (could be your windows workstation)</a:t>
            </a:r>
          </a:p>
          <a:p>
            <a:endParaRPr lang="en-US"/>
          </a:p>
          <a:p>
            <a:r>
              <a:rPr lang="en-US"/>
              <a:t>Next Slide:</a:t>
            </a:r>
            <a:r>
              <a:rPr lang="en-US" baseline="0"/>
              <a:t>  GUI of adversary workstation and their Command and Control</a:t>
            </a:r>
          </a:p>
          <a:p>
            <a:endParaRPr lang="en-US" sz="1200">
              <a:sym typeface="Wingdings" panose="05000000000000000000" pitchFamily="2" charset="2"/>
            </a:endParaRPr>
          </a:p>
          <a:p>
            <a:r>
              <a:rPr lang="en-US" sz="1200"/>
              <a:t>Phish </a:t>
            </a:r>
            <a:r>
              <a:rPr lang="en-US" sz="1200">
                <a:sym typeface="Wingdings" panose="05000000000000000000" pitchFamily="2" charset="2"/>
              </a:rPr>
              <a:t> </a:t>
            </a:r>
            <a:r>
              <a:rPr lang="en-US" sz="1200" err="1">
                <a:sym typeface="Wingdings" panose="05000000000000000000" pitchFamily="2" charset="2"/>
              </a:rPr>
              <a:t>Creds</a:t>
            </a:r>
            <a:r>
              <a:rPr lang="en-US" sz="1200">
                <a:sym typeface="Wingdings" panose="05000000000000000000" pitchFamily="2" charset="2"/>
              </a:rPr>
              <a:t> -&gt; System Access-&gt;Empire C2C</a:t>
            </a:r>
          </a:p>
          <a:p>
            <a:r>
              <a:rPr lang="en-US" sz="1200"/>
              <a:t>Phish </a:t>
            </a:r>
            <a:r>
              <a:rPr lang="en-US" sz="1200">
                <a:sym typeface="Wingdings" panose="05000000000000000000" pitchFamily="2" charset="2"/>
              </a:rPr>
              <a:t> </a:t>
            </a:r>
            <a:r>
              <a:rPr lang="en-US" sz="1200" err="1">
                <a:sym typeface="Wingdings" panose="05000000000000000000" pitchFamily="2" charset="2"/>
              </a:rPr>
              <a:t>Creds</a:t>
            </a:r>
            <a:r>
              <a:rPr lang="en-US" sz="1200">
                <a:sym typeface="Wingdings" panose="05000000000000000000" pitchFamily="2" charset="2"/>
              </a:rPr>
              <a:t> -&gt; System Access-&gt; </a:t>
            </a:r>
            <a:r>
              <a:rPr lang="en-US" sz="1200" err="1">
                <a:sym typeface="Wingdings" panose="05000000000000000000" pitchFamily="2" charset="2"/>
              </a:rPr>
              <a:t>Meterpreter</a:t>
            </a:r>
            <a:endParaRPr lang="en-US" sz="1200">
              <a:sym typeface="Wingdings" panose="05000000000000000000" pitchFamily="2" charset="2"/>
            </a:endParaRPr>
          </a:p>
          <a:p>
            <a:endParaRPr lang="en-US"/>
          </a:p>
        </p:txBody>
      </p:sp>
      <p:sp>
        <p:nvSpPr>
          <p:cNvPr id="4" name="Slide Number Placeholder 3"/>
          <p:cNvSpPr>
            <a:spLocks noGrp="1"/>
          </p:cNvSpPr>
          <p:nvPr>
            <p:ph type="sldNum" sz="quarter" idx="10"/>
          </p:nvPr>
        </p:nvSpPr>
        <p:spPr/>
        <p:txBody>
          <a:bodyPr/>
          <a:lstStyle/>
          <a:p>
            <a:fld id="{FEDE1C12-C9CF-46A0-842F-2DF97B971405}" type="slidenum">
              <a:rPr lang="en-US" smtClean="0"/>
              <a:t>7</a:t>
            </a:fld>
            <a:endParaRPr lang="en-US"/>
          </a:p>
        </p:txBody>
      </p:sp>
    </p:spTree>
    <p:extLst>
      <p:ext uri="{BB962C8B-B14F-4D97-AF65-F5344CB8AC3E}">
        <p14:creationId xmlns:p14="http://schemas.microsoft.com/office/powerpoint/2010/main" val="405843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After CLICK Here we have a foot hold (compromised a computer)</a:t>
            </a:r>
          </a:p>
          <a:p>
            <a:r>
              <a:rPr lang="en-US" dirty="0"/>
              <a:t>2. This scenario will be a targeted attack so no lateral movement needed.</a:t>
            </a:r>
            <a:endParaRPr lang="en-US" baseline="0" dirty="0">
              <a:cs typeface="Calibri"/>
            </a:endParaRPr>
          </a:p>
          <a:p>
            <a:endParaRPr lang="en-US" baseline="0" dirty="0"/>
          </a:p>
        </p:txBody>
      </p:sp>
      <p:sp>
        <p:nvSpPr>
          <p:cNvPr id="4" name="Slide Number Placeholder 3"/>
          <p:cNvSpPr>
            <a:spLocks noGrp="1"/>
          </p:cNvSpPr>
          <p:nvPr>
            <p:ph type="sldNum" sz="quarter" idx="10"/>
          </p:nvPr>
        </p:nvSpPr>
        <p:spPr/>
        <p:txBody>
          <a:bodyPr/>
          <a:lstStyle/>
          <a:p>
            <a:fld id="{FEDE1C12-C9CF-46A0-842F-2DF97B971405}" type="slidenum">
              <a:rPr lang="en-US" smtClean="0"/>
              <a:t>8</a:t>
            </a:fld>
            <a:endParaRPr lang="en-US"/>
          </a:p>
        </p:txBody>
      </p:sp>
    </p:spTree>
    <p:extLst>
      <p:ext uri="{BB962C8B-B14F-4D97-AF65-F5344CB8AC3E}">
        <p14:creationId xmlns:p14="http://schemas.microsoft.com/office/powerpoint/2010/main" val="3649431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Empire?</a:t>
            </a:r>
          </a:p>
          <a:p>
            <a:r>
              <a:rPr lang="en-US" dirty="0"/>
              <a:t>Is a Post-Exploitation software and can emulate the post-exploitation action of advanced threat actors. </a:t>
            </a:r>
          </a:p>
          <a:p>
            <a:r>
              <a:rPr lang="en-US" sz="1200" b="0" i="0" u="none" strike="noStrike" kern="1200" dirty="0">
                <a:solidFill>
                  <a:schemeClr val="tx1"/>
                </a:solidFill>
                <a:effectLst/>
                <a:latin typeface="+mn-lt"/>
                <a:ea typeface="+mn-ea"/>
                <a:cs typeface="+mn-cs"/>
              </a:rPr>
              <a:t>https://</a:t>
            </a:r>
            <a:r>
              <a:rPr lang="en-US" sz="1200" b="0" i="0" u="none" strike="noStrike" kern="1200" dirty="0" err="1">
                <a:solidFill>
                  <a:schemeClr val="tx1"/>
                </a:solidFill>
                <a:effectLst/>
                <a:latin typeface="+mn-lt"/>
                <a:ea typeface="+mn-ea"/>
                <a:cs typeface="+mn-cs"/>
              </a:rPr>
              <a:t>github.com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EmpireProject</a:t>
            </a:r>
            <a:r>
              <a:rPr lang="en-US" sz="1200" b="0" i="0" u="none" strike="noStrike" kern="1200" dirty="0">
                <a:solidFill>
                  <a:schemeClr val="tx1"/>
                </a:solidFill>
                <a:effectLst/>
                <a:latin typeface="+mn-lt"/>
                <a:ea typeface="+mn-ea"/>
                <a:cs typeface="+mn-cs"/>
              </a:rPr>
              <a:t>/empire/wiki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NEXT SLIDE: Empire Demo components</a:t>
            </a:r>
          </a:p>
        </p:txBody>
      </p:sp>
      <p:sp>
        <p:nvSpPr>
          <p:cNvPr id="4" name="Slide Number Placeholder 3"/>
          <p:cNvSpPr>
            <a:spLocks noGrp="1"/>
          </p:cNvSpPr>
          <p:nvPr>
            <p:ph type="sldNum" sz="quarter" idx="5"/>
          </p:nvPr>
        </p:nvSpPr>
        <p:spPr/>
        <p:txBody>
          <a:bodyPr/>
          <a:lstStyle/>
          <a:p>
            <a:fld id="{FEDE1C12-C9CF-46A0-842F-2DF97B971405}" type="slidenum">
              <a:rPr lang="en-US" smtClean="0"/>
              <a:t>9</a:t>
            </a:fld>
            <a:endParaRPr lang="en-US"/>
          </a:p>
        </p:txBody>
      </p:sp>
    </p:spTree>
    <p:extLst>
      <p:ext uri="{BB962C8B-B14F-4D97-AF65-F5344CB8AC3E}">
        <p14:creationId xmlns:p14="http://schemas.microsoft.com/office/powerpoint/2010/main" val="13845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a:t>TITLE HERE</a:t>
            </a:r>
            <a:br>
              <a:rPr lang="en-US"/>
            </a:br>
            <a:r>
              <a:rPr lang="en-US"/>
              <a:t>ENCODE NORMAL</a:t>
            </a:r>
            <a:br>
              <a:rPr lang="en-US"/>
            </a:br>
            <a:r>
              <a:rPr lang="en-US"/>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a:t>Content here (Open Sans Bold, 24 pt.)</a:t>
            </a:r>
          </a:p>
          <a:p>
            <a:pPr lvl="1"/>
            <a:r>
              <a:rPr lang="en-US"/>
              <a:t>Second level (Open Sans Bold, 20)</a:t>
            </a:r>
          </a:p>
          <a:p>
            <a:pPr lvl="2"/>
            <a:r>
              <a:rPr lang="en-US"/>
              <a:t>Third level (Open Sans Bold, 18)</a:t>
            </a:r>
          </a:p>
          <a:p>
            <a:pPr lvl="3"/>
            <a:r>
              <a:rPr lang="en-US"/>
              <a:t>Fourth level (Open Sans Bold, 16)</a:t>
            </a:r>
          </a:p>
          <a:p>
            <a:pPr lvl="4"/>
            <a:r>
              <a:rPr lang="en-US"/>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a:t>HEADER HERE </a:t>
            </a:r>
            <a:br>
              <a:rPr lang="en-US"/>
            </a:br>
            <a:r>
              <a:rPr lang="en-US"/>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a:t>Bulleted content here (Open Sans Light, 24 pt.)</a:t>
            </a:r>
          </a:p>
          <a:p>
            <a:pPr lvl="1"/>
            <a:r>
              <a:rPr lang="en-US"/>
              <a:t>Second level (Open Sans Light, 20)</a:t>
            </a:r>
          </a:p>
          <a:p>
            <a:pPr lvl="2"/>
            <a:r>
              <a:rPr lang="en-US"/>
              <a:t>Third level (Open Sans Light, 18)</a:t>
            </a:r>
          </a:p>
          <a:p>
            <a:pPr lvl="3"/>
            <a:r>
              <a:rPr lang="en-US"/>
              <a:t>Fourth level (Open Sans Light, 16)</a:t>
            </a:r>
          </a:p>
          <a:p>
            <a:pPr lvl="4"/>
            <a:r>
              <a:rPr lang="en-US"/>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a:t>HEADER HERE </a:t>
            </a:r>
            <a:br>
              <a:rPr lang="en-US"/>
            </a:br>
            <a:r>
              <a:rPr lang="en-US"/>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a:t>Graphics can go here – </a:t>
            </a:r>
            <a:br>
              <a:rPr lang="en-US"/>
            </a:br>
            <a:r>
              <a:rPr lang="en-US"/>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a:t>HEADER HERE </a:t>
            </a:r>
            <a:br>
              <a:rPr lang="en-US"/>
            </a:br>
            <a:r>
              <a:rPr lang="en-US"/>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a:t>TITLE HERE</a:t>
            </a:r>
            <a:br>
              <a:rPr lang="en-US"/>
            </a:br>
            <a:r>
              <a:rPr lang="en-US"/>
              <a:t>ENCODE NORMAL</a:t>
            </a:r>
            <a:br>
              <a:rPr lang="en-US"/>
            </a:br>
            <a:r>
              <a:rPr lang="en-US"/>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a:t>Content here (Open Sans Bold, 24 pt.)</a:t>
            </a:r>
          </a:p>
          <a:p>
            <a:pPr lvl="1"/>
            <a:r>
              <a:rPr lang="en-US"/>
              <a:t>Second level (Open Sans Bold, 20)</a:t>
            </a:r>
          </a:p>
          <a:p>
            <a:pPr lvl="2"/>
            <a:r>
              <a:rPr lang="en-US"/>
              <a:t>Third level (Open Sans Bold, 18)</a:t>
            </a:r>
          </a:p>
          <a:p>
            <a:pPr lvl="3"/>
            <a:r>
              <a:rPr lang="en-US"/>
              <a:t>Fourth level (Open Sans Bold, 16)</a:t>
            </a:r>
          </a:p>
          <a:p>
            <a:pPr lvl="4"/>
            <a:r>
              <a:rPr lang="en-US"/>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a:t>HEADER HERE </a:t>
            </a:r>
            <a:br>
              <a:rPr lang="en-US"/>
            </a:br>
            <a:r>
              <a:rPr lang="en-US"/>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a:t>Content here (Open Sans Bold, 24 pt.)</a:t>
            </a:r>
          </a:p>
          <a:p>
            <a:pPr lvl="1"/>
            <a:r>
              <a:rPr lang="en-US"/>
              <a:t>Second level (Open Sans Bold, 20)</a:t>
            </a:r>
          </a:p>
          <a:p>
            <a:pPr lvl="2"/>
            <a:r>
              <a:rPr lang="en-US"/>
              <a:t>Third level (Open Sans Bold, 18)</a:t>
            </a:r>
          </a:p>
          <a:p>
            <a:pPr lvl="3"/>
            <a:r>
              <a:rPr lang="en-US"/>
              <a:t>Fourth level (Open Sans Bold, 16)</a:t>
            </a:r>
          </a:p>
          <a:p>
            <a:pPr lvl="4"/>
            <a:r>
              <a:rPr lang="en-US"/>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a:t>HEADER HERE </a:t>
            </a:r>
            <a:br>
              <a:rPr lang="en-US"/>
            </a:br>
            <a:r>
              <a:rPr lang="en-US"/>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a:t>Graphics can go here – </a:t>
            </a:r>
            <a:br>
              <a:rPr lang="en-US"/>
            </a:br>
            <a:r>
              <a:rPr lang="en-US"/>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a:t>HEADER HERE </a:t>
            </a:r>
            <a:br>
              <a:rPr lang="en-US"/>
            </a:br>
            <a:r>
              <a:rPr lang="en-US"/>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hyperlink" Target="https://screencast-o-matic.com/u/vqZ/Webexec"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screencast-o-matic.com/u/vqZ/Assume2" TargetMode="External"/><Relationship Id="rId5" Type="http://schemas.openxmlformats.org/officeDocument/2006/relationships/hyperlink" Target="https://screencast-o-matic.com/u/vqZ/Assume" TargetMode="External"/><Relationship Id="rId4" Type="http://schemas.openxmlformats.org/officeDocument/2006/relationships/notesSlide" Target="../notesSlides/notesSlide11.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malwarearchaeology.com/loggi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hyperlink" Target="https://docs.microsoft.com/en-us/sysinternals/downloads/sysmon" TargetMode="External"/><Relationship Id="rId4" Type="http://schemas.openxmlformats.org/officeDocument/2006/relationships/hyperlink" Target="https://www.imfsecurity.com/compar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moorej1@uw.edu"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png"/><Relationship Id="rId7" Type="http://schemas.openxmlformats.org/officeDocument/2006/relationships/image" Target="../media/image30.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tiff"/></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jessefmoor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mailto:Jessefmoore+DFIR@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cobaltstrike.com/downloads/csmanual311.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0101" y="4186237"/>
            <a:ext cx="7672144" cy="671513"/>
          </a:xfrm>
        </p:spPr>
        <p:txBody>
          <a:bodyPr/>
          <a:lstStyle/>
          <a:p>
            <a:r>
              <a:rPr lang="en-US" sz="3600"/>
              <a:t>Security Awareness!</a:t>
            </a:r>
          </a:p>
        </p:txBody>
      </p:sp>
      <p:pic>
        <p:nvPicPr>
          <p:cNvPr id="5" name="Picture 4">
            <a:extLst>
              <a:ext uri="{FF2B5EF4-FFF2-40B4-BE49-F238E27FC236}">
                <a16:creationId xmlns:a16="http://schemas.microsoft.com/office/drawing/2014/main" id="{DA918B18-F27C-422C-9B43-D22AED1F4227}"/>
              </a:ext>
            </a:extLst>
          </p:cNvPr>
          <p:cNvPicPr>
            <a:picLocks noChangeAspect="1"/>
          </p:cNvPicPr>
          <p:nvPr/>
        </p:nvPicPr>
        <p:blipFill>
          <a:blip r:embed="rId3"/>
          <a:stretch>
            <a:fillRect/>
          </a:stretch>
        </p:blipFill>
        <p:spPr>
          <a:xfrm>
            <a:off x="671756" y="6267368"/>
            <a:ext cx="2638793" cy="590632"/>
          </a:xfrm>
          <a:prstGeom prst="rect">
            <a:avLst/>
          </a:prstGeom>
        </p:spPr>
      </p:pic>
      <p:sp>
        <p:nvSpPr>
          <p:cNvPr id="6" name="Title 2"/>
          <p:cNvSpPr txBox="1">
            <a:spLocks/>
          </p:cNvSpPr>
          <p:nvPr/>
        </p:nvSpPr>
        <p:spPr>
          <a:xfrm>
            <a:off x="800101" y="1801177"/>
            <a:ext cx="7672144" cy="671513"/>
          </a:xfrm>
          <a:prstGeom prst="rect">
            <a:avLst/>
          </a:prstGeom>
        </p:spPr>
        <p:txBody>
          <a:bodyPr anchor="b"/>
          <a:lstStyle>
            <a:lvl1pPr algn="l" defTabSz="457200" rtl="0" eaLnBrk="1" latinLnBrk="0" hangingPunct="1">
              <a:spcBef>
                <a:spcPct val="0"/>
              </a:spcBef>
              <a:buNone/>
              <a:defRPr sz="5000" b="1" i="0" kern="1200">
                <a:solidFill>
                  <a:schemeClr val="tx2"/>
                </a:solidFill>
                <a:latin typeface="Encode Sans Normal Black" charset="0"/>
                <a:ea typeface="Encode Sans Normal Black" charset="0"/>
                <a:cs typeface="Encode Sans Normal Black" charset="0"/>
              </a:defRPr>
            </a:lvl1pPr>
          </a:lstStyle>
          <a:p>
            <a:r>
              <a:rPr lang="en-US" sz="6600">
                <a:solidFill>
                  <a:srgbClr val="FF0000"/>
                </a:solidFill>
                <a:latin typeface="Bradley Hand ITC" panose="03070402050302030203" pitchFamily="66" charset="0"/>
              </a:rPr>
              <a:t>Assume Breach!</a:t>
            </a:r>
          </a:p>
          <a:p>
            <a:r>
              <a:rPr lang="en-US" sz="4000">
                <a:latin typeface="+mn-lt"/>
              </a:rPr>
              <a:t>Says Who? Maybe the Logs?</a:t>
            </a:r>
          </a:p>
        </p:txBody>
      </p:sp>
    </p:spTree>
    <p:extLst>
      <p:ext uri="{BB962C8B-B14F-4D97-AF65-F5344CB8AC3E}">
        <p14:creationId xmlns:p14="http://schemas.microsoft.com/office/powerpoint/2010/main" val="1913477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4144A-9F5C-4E2D-902F-2B56DB045325}"/>
              </a:ext>
            </a:extLst>
          </p:cNvPr>
          <p:cNvSpPr>
            <a:spLocks noGrp="1"/>
          </p:cNvSpPr>
          <p:nvPr>
            <p:ph type="title"/>
          </p:nvPr>
        </p:nvSpPr>
        <p:spPr/>
        <p:txBody>
          <a:bodyPr/>
          <a:lstStyle/>
          <a:p>
            <a:r>
              <a:rPr lang="en-US" err="1"/>
              <a:t>EmpireBreach</a:t>
            </a:r>
            <a:r>
              <a:rPr lang="en-US"/>
              <a:t> DEMO</a:t>
            </a:r>
          </a:p>
        </p:txBody>
      </p:sp>
      <p:sp>
        <p:nvSpPr>
          <p:cNvPr id="2" name="TextBox 1">
            <a:extLst>
              <a:ext uri="{FF2B5EF4-FFF2-40B4-BE49-F238E27FC236}">
                <a16:creationId xmlns:a16="http://schemas.microsoft.com/office/drawing/2014/main" id="{B74EE6D0-28C4-489B-BBE3-D45AF8231BA7}"/>
              </a:ext>
            </a:extLst>
          </p:cNvPr>
          <p:cNvSpPr txBox="1"/>
          <p:nvPr/>
        </p:nvSpPr>
        <p:spPr>
          <a:xfrm>
            <a:off x="1235725" y="1814110"/>
            <a:ext cx="644303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2"/>
                </a:solidFill>
                <a:cs typeface="Calibri"/>
              </a:rPr>
              <a:t>1. Search for sensitive data such as FERPA, finances, passwords, </a:t>
            </a:r>
            <a:r>
              <a:rPr lang="en-US" dirty="0" err="1">
                <a:solidFill>
                  <a:schemeClr val="tx2"/>
                </a:solidFill>
                <a:cs typeface="Calibri"/>
              </a:rPr>
              <a:t>etc</a:t>
            </a:r>
            <a:endParaRPr lang="en-US" dirty="0">
              <a:solidFill>
                <a:schemeClr val="tx2"/>
              </a:solidFill>
              <a:cs typeface="Calibri"/>
            </a:endParaRPr>
          </a:p>
          <a:p>
            <a:r>
              <a:rPr lang="en-US" dirty="0">
                <a:solidFill>
                  <a:schemeClr val="tx2"/>
                </a:solidFill>
                <a:cs typeface="Calibri"/>
              </a:rPr>
              <a:t>2. Download the sensitive data</a:t>
            </a:r>
          </a:p>
          <a:p>
            <a:r>
              <a:rPr lang="en-US" dirty="0">
                <a:solidFill>
                  <a:schemeClr val="tx2"/>
                </a:solidFill>
                <a:cs typeface="Calibri"/>
              </a:rPr>
              <a:t>3. Add Persistence to come back when we want to grab more stuff.</a:t>
            </a:r>
          </a:p>
        </p:txBody>
      </p:sp>
    </p:spTree>
    <p:extLst>
      <p:ext uri="{BB962C8B-B14F-4D97-AF65-F5344CB8AC3E}">
        <p14:creationId xmlns:p14="http://schemas.microsoft.com/office/powerpoint/2010/main" val="2685141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DB527B-F40C-4A2B-82FD-F9400B4A863E}"/>
              </a:ext>
            </a:extLst>
          </p:cNvPr>
          <p:cNvSpPr>
            <a:spLocks noGrp="1"/>
          </p:cNvSpPr>
          <p:nvPr>
            <p:ph type="body" sz="quarter" idx="11"/>
          </p:nvPr>
        </p:nvSpPr>
        <p:spPr/>
        <p:txBody>
          <a:bodyPr anchor="t"/>
          <a:lstStyle/>
          <a:p>
            <a:r>
              <a:rPr lang="en-US" dirty="0"/>
              <a:t>DEMO</a:t>
            </a:r>
          </a:p>
          <a:p>
            <a:pPr lvl="1">
              <a:buFontTx/>
              <a:buChar char="-"/>
            </a:pPr>
            <a:r>
              <a:rPr lang="en-US" dirty="0">
                <a:solidFill>
                  <a:srgbClr val="FF0000"/>
                </a:solidFill>
              </a:rPr>
              <a:t>C2C inside network</a:t>
            </a:r>
            <a:r>
              <a:rPr lang="en-US" dirty="0"/>
              <a:t> (Empire)</a:t>
            </a:r>
          </a:p>
          <a:p>
            <a:pPr lvl="1"/>
            <a:r>
              <a:rPr lang="en-US" sz="1800" b="0" dirty="0">
                <a:hlinkClick r:id="rId5"/>
              </a:rPr>
              <a:t>https://screencast-o-matic.com/u/vqZ/Assume</a:t>
            </a:r>
          </a:p>
          <a:p>
            <a:pPr lvl="1"/>
            <a:r>
              <a:rPr lang="en-US" sz="1800" b="0" dirty="0">
                <a:hlinkClick r:id="rId6"/>
              </a:rPr>
              <a:t>https://screencast-o-matic.com/u/vqZ/Assume2</a:t>
            </a:r>
            <a:endParaRPr lang="en-US" sz="1800" dirty="0"/>
          </a:p>
          <a:p>
            <a:pPr lvl="1"/>
            <a:r>
              <a:rPr lang="en-US" sz="1800" b="0" dirty="0">
                <a:hlinkClick r:id="rId7"/>
              </a:rPr>
              <a:t>https://screencast-o-matic.com/u/vqZ/Webexec</a:t>
            </a:r>
          </a:p>
          <a:p>
            <a:pPr marL="457200" lvl="1" indent="0">
              <a:buNone/>
            </a:pPr>
            <a:endParaRPr lang="en-US" sz="1800" b="0" dirty="0"/>
          </a:p>
          <a:p>
            <a:pPr marL="457200" lvl="1" indent="0">
              <a:buNone/>
            </a:pPr>
            <a:endParaRPr lang="en-US" sz="1800" b="0" dirty="0"/>
          </a:p>
        </p:txBody>
      </p:sp>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p:txBody>
          <a:bodyPr/>
          <a:lstStyle/>
          <a:p>
            <a:r>
              <a:rPr lang="en-US"/>
              <a:t>…</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r>
              <a:rPr lang="en-US">
                <a:solidFill>
                  <a:srgbClr val="FF0000"/>
                </a:solidFill>
              </a:rPr>
              <a:t>Assume Breach Empire Attack</a:t>
            </a:r>
            <a:r>
              <a:rPr lang="en-US"/>
              <a:t>!</a:t>
            </a:r>
          </a:p>
        </p:txBody>
      </p:sp>
      <p:pic>
        <p:nvPicPr>
          <p:cNvPr id="5" name="Picture 4">
            <a:extLst>
              <a:ext uri="{FF2B5EF4-FFF2-40B4-BE49-F238E27FC236}">
                <a16:creationId xmlns:a16="http://schemas.microsoft.com/office/drawing/2014/main" id="{0F5F1080-2DE1-4255-8349-94728ACFB6EE}"/>
              </a:ext>
            </a:extLst>
          </p:cNvPr>
          <p:cNvPicPr>
            <a:picLocks noChangeAspect="1"/>
          </p:cNvPicPr>
          <p:nvPr/>
        </p:nvPicPr>
        <p:blipFill>
          <a:blip r:embed="rId8"/>
          <a:stretch>
            <a:fillRect/>
          </a:stretch>
        </p:blipFill>
        <p:spPr>
          <a:xfrm>
            <a:off x="6217626" y="6130325"/>
            <a:ext cx="2638793" cy="590632"/>
          </a:xfrm>
          <a:prstGeom prst="rect">
            <a:avLst/>
          </a:prstGeom>
        </p:spPr>
      </p:pic>
      <p:pic>
        <p:nvPicPr>
          <p:cNvPr id="6" name="Online Media 5" descr="EmpireAttackLog.mp4">
            <a:hlinkClick r:id="" action="ppaction://media"/>
            <a:extLst>
              <a:ext uri="{FF2B5EF4-FFF2-40B4-BE49-F238E27FC236}">
                <a16:creationId xmlns:a16="http://schemas.microsoft.com/office/drawing/2014/main" id="{B632C3BF-325A-D94E-80A7-72FC357B6B5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182563"/>
            <a:ext cx="9144000" cy="6491287"/>
          </a:xfrm>
          <a:prstGeom prst="rect">
            <a:avLst/>
          </a:prstGeom>
        </p:spPr>
      </p:pic>
    </p:spTree>
    <p:extLst>
      <p:ext uri="{BB962C8B-B14F-4D97-AF65-F5344CB8AC3E}">
        <p14:creationId xmlns:p14="http://schemas.microsoft.com/office/powerpoint/2010/main" val="37517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AA024D-402F-AC42-913A-6CFE226BECB6}"/>
              </a:ext>
            </a:extLst>
          </p:cNvPr>
          <p:cNvPicPr>
            <a:picLocks noChangeAspect="1"/>
          </p:cNvPicPr>
          <p:nvPr/>
        </p:nvPicPr>
        <p:blipFill>
          <a:blip r:embed="rId3"/>
          <a:stretch>
            <a:fillRect/>
          </a:stretch>
        </p:blipFill>
        <p:spPr>
          <a:xfrm>
            <a:off x="0" y="3071696"/>
            <a:ext cx="9144000" cy="3002192"/>
          </a:xfrm>
          <a:prstGeom prst="rect">
            <a:avLst/>
          </a:prstGeom>
        </p:spPr>
      </p:pic>
      <p:sp>
        <p:nvSpPr>
          <p:cNvPr id="3" name="Text Placeholder 2">
            <a:extLst>
              <a:ext uri="{FF2B5EF4-FFF2-40B4-BE49-F238E27FC236}">
                <a16:creationId xmlns:a16="http://schemas.microsoft.com/office/drawing/2014/main" id="{AB67CEA7-5070-49AF-8A88-34E7FFF78006}"/>
              </a:ext>
            </a:extLst>
          </p:cNvPr>
          <p:cNvSpPr>
            <a:spLocks noGrp="1"/>
          </p:cNvSpPr>
          <p:nvPr>
            <p:ph type="body" sz="quarter" idx="12"/>
          </p:nvPr>
        </p:nvSpPr>
        <p:spPr/>
        <p:txBody>
          <a:bodyPr/>
          <a:lstStyle/>
          <a:p>
            <a:r>
              <a:rPr lang="en-US" dirty="0"/>
              <a:t>Can’t </a:t>
            </a:r>
            <a:r>
              <a:rPr lang="en-US" u="sng" dirty="0"/>
              <a:t>do much</a:t>
            </a:r>
            <a:r>
              <a:rPr lang="en-US" dirty="0"/>
              <a:t> if you don’t have </a:t>
            </a:r>
            <a:r>
              <a:rPr lang="en-US" u="sng" dirty="0">
                <a:solidFill>
                  <a:srgbClr val="00B0F0"/>
                </a:solidFill>
              </a:rPr>
              <a:t>Data</a:t>
            </a:r>
            <a:r>
              <a:rPr lang="en-US" dirty="0"/>
              <a:t>… (</a:t>
            </a:r>
            <a:r>
              <a:rPr lang="en-US" dirty="0">
                <a:solidFill>
                  <a:srgbClr val="00B0F0"/>
                </a:solidFill>
              </a:rPr>
              <a:t>Enable logging</a:t>
            </a:r>
            <a:r>
              <a:rPr lang="en-US" dirty="0"/>
              <a:t>!)</a:t>
            </a:r>
          </a:p>
        </p:txBody>
      </p:sp>
      <p:sp>
        <p:nvSpPr>
          <p:cNvPr id="4" name="Title 3">
            <a:extLst>
              <a:ext uri="{FF2B5EF4-FFF2-40B4-BE49-F238E27FC236}">
                <a16:creationId xmlns:a16="http://schemas.microsoft.com/office/drawing/2014/main" id="{6F12DD1E-F86C-4E19-A5FD-007A98D54A6A}"/>
              </a:ext>
            </a:extLst>
          </p:cNvPr>
          <p:cNvSpPr>
            <a:spLocks noGrp="1"/>
          </p:cNvSpPr>
          <p:nvPr>
            <p:ph type="title"/>
          </p:nvPr>
        </p:nvSpPr>
        <p:spPr>
          <a:xfrm>
            <a:off x="671756" y="365069"/>
            <a:ext cx="8472243" cy="998440"/>
          </a:xfrm>
        </p:spPr>
        <p:txBody>
          <a:bodyPr/>
          <a:lstStyle/>
          <a:p>
            <a:r>
              <a:rPr lang="en-US" sz="2800" dirty="0"/>
              <a:t>An approach to  threat hunting; Err logging, Err I mean collecting data</a:t>
            </a:r>
          </a:p>
        </p:txBody>
      </p:sp>
    </p:spTree>
    <p:extLst>
      <p:ext uri="{BB962C8B-B14F-4D97-AF65-F5344CB8AC3E}">
        <p14:creationId xmlns:p14="http://schemas.microsoft.com/office/powerpoint/2010/main" val="134874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4144A-9F5C-4E2D-902F-2B56DB045325}"/>
              </a:ext>
            </a:extLst>
          </p:cNvPr>
          <p:cNvSpPr>
            <a:spLocks noGrp="1"/>
          </p:cNvSpPr>
          <p:nvPr>
            <p:ph type="title"/>
          </p:nvPr>
        </p:nvSpPr>
        <p:spPr>
          <a:xfrm>
            <a:off x="579422" y="365069"/>
            <a:ext cx="8763754" cy="998440"/>
          </a:xfrm>
        </p:spPr>
        <p:txBody>
          <a:bodyPr/>
          <a:lstStyle/>
          <a:p>
            <a:r>
              <a:rPr lang="en-US" dirty="0"/>
              <a:t>How do we catch (</a:t>
            </a:r>
            <a:r>
              <a:rPr lang="en-US" dirty="0">
                <a:solidFill>
                  <a:srgbClr val="00B0F0"/>
                </a:solidFill>
              </a:rPr>
              <a:t>Log/data</a:t>
            </a:r>
            <a:r>
              <a:rPr lang="en-US" dirty="0"/>
              <a:t>) that Activity? </a:t>
            </a:r>
          </a:p>
        </p:txBody>
      </p:sp>
      <p:sp>
        <p:nvSpPr>
          <p:cNvPr id="3" name="Text Placeholder 1">
            <a:extLst>
              <a:ext uri="{FF2B5EF4-FFF2-40B4-BE49-F238E27FC236}">
                <a16:creationId xmlns:a16="http://schemas.microsoft.com/office/drawing/2014/main" id="{C218FF4B-BBB7-44E5-93F7-2C529B07044F}"/>
              </a:ext>
            </a:extLst>
          </p:cNvPr>
          <p:cNvSpPr>
            <a:spLocks noGrp="1"/>
          </p:cNvSpPr>
          <p:nvPr>
            <p:ph type="body" sz="quarter" idx="11"/>
          </p:nvPr>
        </p:nvSpPr>
        <p:spPr>
          <a:xfrm>
            <a:off x="669201" y="2333624"/>
            <a:ext cx="8187218" cy="3975736"/>
          </a:xfrm>
        </p:spPr>
        <p:txBody>
          <a:bodyPr anchor="t"/>
          <a:lstStyle/>
          <a:p>
            <a:pPr marL="1371600" lvl="2" indent="-457200">
              <a:buFont typeface="+mj-lt"/>
              <a:buAutoNum type="arabicPeriod"/>
            </a:pPr>
            <a:r>
              <a:rPr lang="en-US" sz="2400" dirty="0"/>
              <a:t>Use Logging Cheat Sheets</a:t>
            </a:r>
          </a:p>
          <a:p>
            <a:pPr marL="1371600" lvl="2" indent="-457200">
              <a:buFont typeface="+mj-lt"/>
              <a:buAutoNum type="arabicPeriod"/>
            </a:pPr>
            <a:r>
              <a:rPr lang="en-US" sz="2400" dirty="0"/>
              <a:t>Simulate Adversary and collect data and develop detection.</a:t>
            </a:r>
          </a:p>
        </p:txBody>
      </p:sp>
    </p:spTree>
    <p:extLst>
      <p:ext uri="{BB962C8B-B14F-4D97-AF65-F5344CB8AC3E}">
        <p14:creationId xmlns:p14="http://schemas.microsoft.com/office/powerpoint/2010/main" val="2034199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social media post&#10;&#10;Description generated with very high confidence">
            <a:extLst>
              <a:ext uri="{FF2B5EF4-FFF2-40B4-BE49-F238E27FC236}">
                <a16:creationId xmlns:a16="http://schemas.microsoft.com/office/drawing/2014/main" id="{2F5C0811-8FD9-464D-B91A-602C7A8FABE7}"/>
              </a:ext>
            </a:extLst>
          </p:cNvPr>
          <p:cNvPicPr>
            <a:picLocks noChangeAspect="1"/>
          </p:cNvPicPr>
          <p:nvPr/>
        </p:nvPicPr>
        <p:blipFill>
          <a:blip r:embed="rId3"/>
          <a:stretch>
            <a:fillRect/>
          </a:stretch>
        </p:blipFill>
        <p:spPr>
          <a:xfrm>
            <a:off x="2867891" y="3502"/>
            <a:ext cx="6274932" cy="6363867"/>
          </a:xfrm>
          <a:prstGeom prst="rect">
            <a:avLst/>
          </a:prstGeom>
        </p:spPr>
      </p:pic>
      <p:sp>
        <p:nvSpPr>
          <p:cNvPr id="8" name="TextBox 7">
            <a:extLst>
              <a:ext uri="{FF2B5EF4-FFF2-40B4-BE49-F238E27FC236}">
                <a16:creationId xmlns:a16="http://schemas.microsoft.com/office/drawing/2014/main" id="{30C5F0B7-12E1-4079-8527-6F7864BB3FEC}"/>
              </a:ext>
            </a:extLst>
          </p:cNvPr>
          <p:cNvSpPr txBox="1"/>
          <p:nvPr/>
        </p:nvSpPr>
        <p:spPr>
          <a:xfrm>
            <a:off x="623455" y="96635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cs typeface="Calibri"/>
              </a:rPr>
              <a:t>Office of CISO </a:t>
            </a:r>
          </a:p>
        </p:txBody>
      </p:sp>
      <p:sp>
        <p:nvSpPr>
          <p:cNvPr id="2" name="TextBox 1">
            <a:extLst>
              <a:ext uri="{FF2B5EF4-FFF2-40B4-BE49-F238E27FC236}">
                <a16:creationId xmlns:a16="http://schemas.microsoft.com/office/drawing/2014/main" id="{30DE6DDB-F89B-41C6-ACC9-9ABC44898FA8}"/>
              </a:ext>
            </a:extLst>
          </p:cNvPr>
          <p:cNvSpPr txBox="1"/>
          <p:nvPr/>
        </p:nvSpPr>
        <p:spPr>
          <a:xfrm>
            <a:off x="422531" y="6374798"/>
            <a:ext cx="676049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https://ciso.uw.edu/2018/10/15/logging-cheat-sheets/</a:t>
            </a:r>
          </a:p>
        </p:txBody>
      </p:sp>
      <p:pic>
        <p:nvPicPr>
          <p:cNvPr id="3" name="Picture 2" descr="A dog sitting on the seat of a car&#10;&#10;Description generated with very high confidence">
            <a:extLst>
              <a:ext uri="{FF2B5EF4-FFF2-40B4-BE49-F238E27FC236}">
                <a16:creationId xmlns:a16="http://schemas.microsoft.com/office/drawing/2014/main" id="{7899724A-0502-45D3-A80D-E7222DA582A6}"/>
              </a:ext>
            </a:extLst>
          </p:cNvPr>
          <p:cNvPicPr>
            <a:picLocks noChangeAspect="1"/>
          </p:cNvPicPr>
          <p:nvPr/>
        </p:nvPicPr>
        <p:blipFill>
          <a:blip r:embed="rId4"/>
          <a:stretch>
            <a:fillRect/>
          </a:stretch>
        </p:blipFill>
        <p:spPr>
          <a:xfrm>
            <a:off x="0" y="2710669"/>
            <a:ext cx="2873241" cy="3661253"/>
          </a:xfrm>
          <a:prstGeom prst="rect">
            <a:avLst/>
          </a:prstGeom>
        </p:spPr>
      </p:pic>
    </p:spTree>
    <p:extLst>
      <p:ext uri="{BB962C8B-B14F-4D97-AF65-F5344CB8AC3E}">
        <p14:creationId xmlns:p14="http://schemas.microsoft.com/office/powerpoint/2010/main" val="824132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p:txBody>
          <a:bodyPr/>
          <a:lstStyle/>
          <a:p>
            <a:r>
              <a:rPr lang="en-US"/>
              <a:t>…</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3450942-4BFA-4D72-BD81-53A7DCA54FB1}"/>
              </a:ext>
            </a:extLst>
          </p:cNvPr>
          <p:cNvPicPr>
            <a:picLocks noChangeAspect="1"/>
          </p:cNvPicPr>
          <p:nvPr/>
        </p:nvPicPr>
        <p:blipFill>
          <a:blip r:embed="rId3"/>
          <a:stretch>
            <a:fillRect/>
          </a:stretch>
        </p:blipFill>
        <p:spPr>
          <a:xfrm>
            <a:off x="0" y="0"/>
            <a:ext cx="9144000" cy="6858000"/>
          </a:xfrm>
          <a:prstGeom prst="rect">
            <a:avLst/>
          </a:prstGeom>
        </p:spPr>
      </p:pic>
      <p:pic>
        <p:nvPicPr>
          <p:cNvPr id="2" name="Picture 5" descr="A picture containing indoor&#10;&#10;Description generated with high confidence">
            <a:extLst>
              <a:ext uri="{FF2B5EF4-FFF2-40B4-BE49-F238E27FC236}">
                <a16:creationId xmlns:a16="http://schemas.microsoft.com/office/drawing/2014/main" id="{B2C22488-AF9A-4E14-AB2F-D19D8CFAC3D7}"/>
              </a:ext>
            </a:extLst>
          </p:cNvPr>
          <p:cNvPicPr>
            <a:picLocks noChangeAspect="1"/>
          </p:cNvPicPr>
          <p:nvPr/>
        </p:nvPicPr>
        <p:blipFill>
          <a:blip r:embed="rId4"/>
          <a:stretch>
            <a:fillRect/>
          </a:stretch>
        </p:blipFill>
        <p:spPr>
          <a:xfrm>
            <a:off x="6719888" y="3307093"/>
            <a:ext cx="1800225" cy="600075"/>
          </a:xfrm>
          <a:prstGeom prst="rect">
            <a:avLst/>
          </a:prstGeom>
        </p:spPr>
      </p:pic>
      <p:pic>
        <p:nvPicPr>
          <p:cNvPr id="7" name="Picture 7" descr="A screenshot of a social media post&#10;&#10;Description generated with very high confidence">
            <a:extLst>
              <a:ext uri="{FF2B5EF4-FFF2-40B4-BE49-F238E27FC236}">
                <a16:creationId xmlns:a16="http://schemas.microsoft.com/office/drawing/2014/main" id="{9014C639-C9A8-492E-B24D-58A20CAC2B09}"/>
              </a:ext>
            </a:extLst>
          </p:cNvPr>
          <p:cNvPicPr>
            <a:picLocks noChangeAspect="1"/>
          </p:cNvPicPr>
          <p:nvPr/>
        </p:nvPicPr>
        <p:blipFill>
          <a:blip r:embed="rId5"/>
          <a:stretch>
            <a:fillRect/>
          </a:stretch>
        </p:blipFill>
        <p:spPr>
          <a:xfrm>
            <a:off x="3289467" y="4138894"/>
            <a:ext cx="5632861" cy="2716782"/>
          </a:xfrm>
          <a:prstGeom prst="rect">
            <a:avLst/>
          </a:prstGeom>
        </p:spPr>
      </p:pic>
    </p:spTree>
    <p:extLst>
      <p:ext uri="{BB962C8B-B14F-4D97-AF65-F5344CB8AC3E}">
        <p14:creationId xmlns:p14="http://schemas.microsoft.com/office/powerpoint/2010/main" val="938352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4149E-A4DF-45A1-B5F3-56BCDEFCA89A}"/>
              </a:ext>
            </a:extLst>
          </p:cNvPr>
          <p:cNvSpPr>
            <a:spLocks noGrp="1"/>
          </p:cNvSpPr>
          <p:nvPr>
            <p:ph type="body" sz="quarter" idx="12"/>
          </p:nvPr>
        </p:nvSpPr>
        <p:spPr/>
        <p:txBody>
          <a:bodyPr/>
          <a:lstStyle/>
          <a:p>
            <a:r>
              <a:rPr lang="en-US"/>
              <a:t>…</a:t>
            </a:r>
          </a:p>
        </p:txBody>
      </p:sp>
      <p:sp>
        <p:nvSpPr>
          <p:cNvPr id="4" name="Title 3">
            <a:extLst>
              <a:ext uri="{FF2B5EF4-FFF2-40B4-BE49-F238E27FC236}">
                <a16:creationId xmlns:a16="http://schemas.microsoft.com/office/drawing/2014/main" id="{E1FB944E-68A4-44DC-B7F9-B0AD6F19CD21}"/>
              </a:ext>
            </a:extLst>
          </p:cNvPr>
          <p:cNvSpPr>
            <a:spLocks noGrp="1"/>
          </p:cNvSpPr>
          <p:nvPr>
            <p:ph type="title"/>
          </p:nvPr>
        </p:nvSpPr>
        <p:spPr/>
        <p:txBody>
          <a:bodyPr/>
          <a:lstStyle/>
          <a:p>
            <a:r>
              <a:rPr lang="en-US">
                <a:solidFill>
                  <a:srgbClr val="00B0F0"/>
                </a:solidFill>
                <a:latin typeface="Encode Sans Normal Black"/>
              </a:rPr>
              <a:t>Logging (Detection) Standards</a:t>
            </a:r>
            <a:endParaRPr lang="en-US">
              <a:solidFill>
                <a:srgbClr val="00B0F0"/>
              </a:solidFill>
            </a:endParaRPr>
          </a:p>
        </p:txBody>
      </p:sp>
      <p:pic>
        <p:nvPicPr>
          <p:cNvPr id="7" name="Picture 6">
            <a:extLst>
              <a:ext uri="{FF2B5EF4-FFF2-40B4-BE49-F238E27FC236}">
                <a16:creationId xmlns:a16="http://schemas.microsoft.com/office/drawing/2014/main" id="{947A607D-E966-4E10-AAF5-B39F816D20E9}"/>
              </a:ext>
            </a:extLst>
          </p:cNvPr>
          <p:cNvPicPr>
            <a:picLocks noChangeAspect="1"/>
          </p:cNvPicPr>
          <p:nvPr/>
        </p:nvPicPr>
        <p:blipFill rotWithShape="1">
          <a:blip r:embed="rId3"/>
          <a:srcRect l="15000" t="22886" b="9083"/>
          <a:stretch/>
        </p:blipFill>
        <p:spPr>
          <a:xfrm rot="16200000">
            <a:off x="5001769" y="2201644"/>
            <a:ext cx="4791289" cy="3505199"/>
          </a:xfrm>
          <a:prstGeom prst="rect">
            <a:avLst/>
          </a:prstGeom>
        </p:spPr>
      </p:pic>
      <p:pic>
        <p:nvPicPr>
          <p:cNvPr id="6" name="Picture 5">
            <a:extLst>
              <a:ext uri="{FF2B5EF4-FFF2-40B4-BE49-F238E27FC236}">
                <a16:creationId xmlns:a16="http://schemas.microsoft.com/office/drawing/2014/main" id="{CCA36DD1-F4B9-4EF7-9294-91561894932F}"/>
              </a:ext>
            </a:extLst>
          </p:cNvPr>
          <p:cNvPicPr>
            <a:picLocks noChangeAspect="1"/>
          </p:cNvPicPr>
          <p:nvPr/>
        </p:nvPicPr>
        <p:blipFill>
          <a:blip r:embed="rId4"/>
          <a:stretch>
            <a:fillRect/>
          </a:stretch>
        </p:blipFill>
        <p:spPr>
          <a:xfrm>
            <a:off x="1" y="1409099"/>
            <a:ext cx="5583362" cy="5301049"/>
          </a:xfrm>
          <a:prstGeom prst="rect">
            <a:avLst/>
          </a:prstGeom>
        </p:spPr>
      </p:pic>
    </p:spTree>
    <p:extLst>
      <p:ext uri="{BB962C8B-B14F-4D97-AF65-F5344CB8AC3E}">
        <p14:creationId xmlns:p14="http://schemas.microsoft.com/office/powerpoint/2010/main" val="25098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484E0B-4D49-4DEC-8DE1-030AD2307320}"/>
              </a:ext>
            </a:extLst>
          </p:cNvPr>
          <p:cNvSpPr txBox="1"/>
          <p:nvPr/>
        </p:nvSpPr>
        <p:spPr>
          <a:xfrm>
            <a:off x="5313872" y="2754702"/>
            <a:ext cx="363459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dirty="0">
                <a:cs typeface="Calibri"/>
              </a:rPr>
              <a:t>Win10 Pro by default</a:t>
            </a:r>
          </a:p>
          <a:p>
            <a:r>
              <a:rPr lang="en-US" sz="2000" dirty="0">
                <a:cs typeface="Calibri"/>
              </a:rPr>
              <a:t>Audit Policy</a:t>
            </a:r>
          </a:p>
          <a:p>
            <a:r>
              <a:rPr lang="en-US" sz="2000" dirty="0">
                <a:cs typeface="Calibri"/>
              </a:rPr>
              <a:t>No Registry logging</a:t>
            </a:r>
          </a:p>
          <a:p>
            <a:r>
              <a:rPr lang="en-US" sz="2000" dirty="0">
                <a:cs typeface="Calibri"/>
              </a:rPr>
              <a:t>No user Folder Auditing</a:t>
            </a:r>
          </a:p>
          <a:p>
            <a:r>
              <a:rPr lang="en-US" sz="2000" dirty="0">
                <a:cs typeface="Calibri"/>
              </a:rPr>
              <a:t>Lots of stuff missing…</a:t>
            </a:r>
          </a:p>
        </p:txBody>
      </p:sp>
      <p:pic>
        <p:nvPicPr>
          <p:cNvPr id="2" name="Picture 1">
            <a:extLst>
              <a:ext uri="{FF2B5EF4-FFF2-40B4-BE49-F238E27FC236}">
                <a16:creationId xmlns:a16="http://schemas.microsoft.com/office/drawing/2014/main" id="{C5C5A2A0-9BD3-7443-889B-9FC99AD1238B}"/>
              </a:ext>
            </a:extLst>
          </p:cNvPr>
          <p:cNvPicPr>
            <a:picLocks noChangeAspect="1"/>
          </p:cNvPicPr>
          <p:nvPr/>
        </p:nvPicPr>
        <p:blipFill>
          <a:blip r:embed="rId3"/>
          <a:stretch>
            <a:fillRect/>
          </a:stretch>
        </p:blipFill>
        <p:spPr>
          <a:xfrm>
            <a:off x="0" y="0"/>
            <a:ext cx="4891592" cy="6858000"/>
          </a:xfrm>
          <a:prstGeom prst="rect">
            <a:avLst/>
          </a:prstGeom>
        </p:spPr>
      </p:pic>
    </p:spTree>
    <p:extLst>
      <p:ext uri="{BB962C8B-B14F-4D97-AF65-F5344CB8AC3E}">
        <p14:creationId xmlns:p14="http://schemas.microsoft.com/office/powerpoint/2010/main" val="371717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DB527B-F40C-4A2B-82FD-F9400B4A863E}"/>
              </a:ext>
            </a:extLst>
          </p:cNvPr>
          <p:cNvSpPr>
            <a:spLocks noGrp="1"/>
          </p:cNvSpPr>
          <p:nvPr>
            <p:ph type="body" sz="quarter" idx="11"/>
          </p:nvPr>
        </p:nvSpPr>
        <p:spPr>
          <a:xfrm>
            <a:off x="2917861" y="2255334"/>
            <a:ext cx="5938558" cy="4121371"/>
          </a:xfrm>
        </p:spPr>
        <p:txBody>
          <a:bodyPr anchor="t"/>
          <a:lstStyle/>
          <a:p>
            <a:pPr marL="0" indent="0">
              <a:buNone/>
            </a:pPr>
            <a:endParaRPr lang="en-US" dirty="0"/>
          </a:p>
          <a:p>
            <a:pPr lvl="1"/>
            <a:r>
              <a:rPr lang="en-US" dirty="0">
                <a:solidFill>
                  <a:srgbClr val="00B0F0"/>
                </a:solidFill>
              </a:rPr>
              <a:t>Benefits</a:t>
            </a:r>
          </a:p>
          <a:p>
            <a:pPr lvl="2"/>
            <a:r>
              <a:rPr lang="en-US" dirty="0"/>
              <a:t>Detect activity (comply with best practices)</a:t>
            </a:r>
          </a:p>
          <a:p>
            <a:pPr lvl="2"/>
            <a:r>
              <a:rPr lang="en-US" dirty="0"/>
              <a:t>Larger EVTX files to store </a:t>
            </a:r>
            <a:r>
              <a:rPr lang="en-US" dirty="0" err="1"/>
              <a:t>EventIDs</a:t>
            </a:r>
            <a:endParaRPr lang="en-US" dirty="0"/>
          </a:p>
          <a:p>
            <a:pPr lvl="2"/>
            <a:r>
              <a:rPr lang="en-US" dirty="0"/>
              <a:t>CMD line auditing</a:t>
            </a:r>
          </a:p>
          <a:p>
            <a:pPr lvl="2"/>
            <a:r>
              <a:rPr lang="en-US" dirty="0"/>
              <a:t>PowerShell logging</a:t>
            </a:r>
          </a:p>
          <a:p>
            <a:pPr lvl="2"/>
            <a:r>
              <a:rPr lang="en-US" dirty="0"/>
              <a:t>Registry Auditing (where evil hides)</a:t>
            </a:r>
          </a:p>
          <a:p>
            <a:pPr marL="914400" lvl="2" indent="0">
              <a:buNone/>
            </a:pPr>
            <a:endParaRPr lang="en-US" dirty="0"/>
          </a:p>
          <a:p>
            <a:pPr lvl="1"/>
            <a:r>
              <a:rPr lang="en-US" dirty="0"/>
              <a:t>Run Scripts</a:t>
            </a:r>
          </a:p>
          <a:p>
            <a:pPr lvl="2"/>
            <a:r>
              <a:rPr lang="en-US" dirty="0">
                <a:solidFill>
                  <a:schemeClr val="tx2"/>
                </a:solidFill>
              </a:rPr>
              <a:t>Scripts</a:t>
            </a:r>
            <a:r>
              <a:rPr lang="en-US" dirty="0"/>
              <a:t>:</a:t>
            </a:r>
            <a:endParaRPr lang="en-US" sz="1000" dirty="0"/>
          </a:p>
          <a:p>
            <a:pPr lvl="3"/>
            <a:r>
              <a:rPr lang="en-US" dirty="0"/>
              <a:t>Audit Policy</a:t>
            </a:r>
          </a:p>
          <a:p>
            <a:pPr lvl="3"/>
            <a:r>
              <a:rPr lang="en-US" dirty="0"/>
              <a:t>User Folders</a:t>
            </a:r>
          </a:p>
          <a:p>
            <a:pPr lvl="3"/>
            <a:r>
              <a:rPr lang="en-US" dirty="0"/>
              <a:t>Registry </a:t>
            </a:r>
          </a:p>
          <a:p>
            <a:pPr marL="1371600" lvl="3" indent="0">
              <a:buNone/>
            </a:pPr>
            <a:endParaRPr lang="en-US" dirty="0"/>
          </a:p>
          <a:p>
            <a:pPr marL="0" indent="0">
              <a:buNone/>
            </a:pPr>
            <a:r>
              <a:rPr lang="en-US" dirty="0"/>
              <a:t>       </a:t>
            </a:r>
          </a:p>
          <a:p>
            <a:endParaRPr lang="en-US"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dirty="0"/>
          </a:p>
        </p:txBody>
      </p:sp>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p:txBody>
          <a:bodyPr anchor="t">
            <a:noAutofit/>
          </a:bodyPr>
          <a:lstStyle/>
          <a:p>
            <a:r>
              <a:rPr lang="en-US" dirty="0"/>
              <a:t>Use </a:t>
            </a:r>
            <a:r>
              <a:rPr lang="en-US" dirty="0">
                <a:solidFill>
                  <a:srgbClr val="00B0F0"/>
                </a:solidFill>
              </a:rPr>
              <a:t>Malware Archeology </a:t>
            </a:r>
            <a:r>
              <a:rPr lang="en-US" dirty="0"/>
              <a:t>Scripts to enable logs</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r>
              <a:rPr lang="en-US" dirty="0">
                <a:latin typeface="Encode Sans Normal Black"/>
              </a:rPr>
              <a:t> </a:t>
            </a:r>
            <a:r>
              <a:rPr lang="en-US" dirty="0">
                <a:solidFill>
                  <a:srgbClr val="00B0F0"/>
                </a:solidFill>
                <a:latin typeface="Encode Sans Normal Black"/>
              </a:rPr>
              <a:t>Enable Logs</a:t>
            </a:r>
            <a:endParaRPr lang="en-US" dirty="0">
              <a:latin typeface="Encode Sans Normal Black"/>
            </a:endParaRPr>
          </a:p>
        </p:txBody>
      </p:sp>
      <p:pic>
        <p:nvPicPr>
          <p:cNvPr id="6" name="Picture 5">
            <a:extLst>
              <a:ext uri="{FF2B5EF4-FFF2-40B4-BE49-F238E27FC236}">
                <a16:creationId xmlns:a16="http://schemas.microsoft.com/office/drawing/2014/main" id="{2D029225-6DC8-4D5D-9635-8CDDDB9EFD42}"/>
              </a:ext>
            </a:extLst>
          </p:cNvPr>
          <p:cNvPicPr>
            <a:picLocks noChangeAspect="1"/>
          </p:cNvPicPr>
          <p:nvPr/>
        </p:nvPicPr>
        <p:blipFill>
          <a:blip r:embed="rId3"/>
          <a:stretch>
            <a:fillRect/>
          </a:stretch>
        </p:blipFill>
        <p:spPr>
          <a:xfrm>
            <a:off x="0" y="2309807"/>
            <a:ext cx="2916577" cy="3888769"/>
          </a:xfrm>
          <a:prstGeom prst="rect">
            <a:avLst/>
          </a:prstGeom>
        </p:spPr>
      </p:pic>
      <p:sp>
        <p:nvSpPr>
          <p:cNvPr id="5" name="TextBox 4"/>
          <p:cNvSpPr txBox="1"/>
          <p:nvPr/>
        </p:nvSpPr>
        <p:spPr>
          <a:xfrm>
            <a:off x="671757" y="6453554"/>
            <a:ext cx="5143500" cy="553998"/>
          </a:xfrm>
          <a:prstGeom prst="rect">
            <a:avLst/>
          </a:prstGeom>
          <a:noFill/>
        </p:spPr>
        <p:txBody>
          <a:bodyPr wrap="square" rtlCol="0" anchor="t">
            <a:spAutoFit/>
          </a:bodyPr>
          <a:lstStyle/>
          <a:p>
            <a:r>
              <a:rPr lang="en-US" sz="1200"/>
              <a:t>Reference: https://learn.cisecurity.org/cis-cat-landing-page</a:t>
            </a:r>
          </a:p>
          <a:p>
            <a:endParaRPr lang="en-US"/>
          </a:p>
        </p:txBody>
      </p:sp>
      <p:pic>
        <p:nvPicPr>
          <p:cNvPr id="7" name="Picture 7" descr="A picture containing indoor&#10;&#10;Description generated with high confidence">
            <a:extLst>
              <a:ext uri="{FF2B5EF4-FFF2-40B4-BE49-F238E27FC236}">
                <a16:creationId xmlns:a16="http://schemas.microsoft.com/office/drawing/2014/main" id="{0E741427-4778-428B-8816-9C72B819F9E8}"/>
              </a:ext>
            </a:extLst>
          </p:cNvPr>
          <p:cNvPicPr>
            <a:picLocks noChangeAspect="1"/>
          </p:cNvPicPr>
          <p:nvPr/>
        </p:nvPicPr>
        <p:blipFill>
          <a:blip r:embed="rId4"/>
          <a:stretch>
            <a:fillRect/>
          </a:stretch>
        </p:blipFill>
        <p:spPr>
          <a:xfrm>
            <a:off x="6046954" y="5335793"/>
            <a:ext cx="1800225" cy="600075"/>
          </a:xfrm>
          <a:prstGeom prst="rect">
            <a:avLst/>
          </a:prstGeom>
        </p:spPr>
      </p:pic>
    </p:spTree>
    <p:extLst>
      <p:ext uri="{BB962C8B-B14F-4D97-AF65-F5344CB8AC3E}">
        <p14:creationId xmlns:p14="http://schemas.microsoft.com/office/powerpoint/2010/main" val="1337513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8E5E1E-A2F4-034E-8AB3-5C3A351B51BF}"/>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E1194E3B-460A-DF44-B243-CBDF041ED239}"/>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C716C1D8-252E-AF4C-B14E-05EAB3603204}"/>
              </a:ext>
            </a:extLst>
          </p:cNvPr>
          <p:cNvSpPr>
            <a:spLocks noGrp="1"/>
          </p:cNvSpPr>
          <p:nvPr>
            <p:ph type="title"/>
          </p:nvPr>
        </p:nvSpPr>
        <p:spPr/>
        <p:txBody>
          <a:bodyPr/>
          <a:lstStyle/>
          <a:p>
            <a:endParaRPr lang="en-US"/>
          </a:p>
        </p:txBody>
      </p:sp>
      <p:pic>
        <p:nvPicPr>
          <p:cNvPr id="6" name="Online Media 5" descr="EnableLogsScripts.mp4">
            <a:hlinkClick r:id="" action="ppaction://media"/>
            <a:extLst>
              <a:ext uri="{FF2B5EF4-FFF2-40B4-BE49-F238E27FC236}">
                <a16:creationId xmlns:a16="http://schemas.microsoft.com/office/drawing/2014/main" id="{DCB2B8A7-DDAE-4448-9971-9B9A1985EE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9144001" cy="6857999"/>
          </a:xfrm>
          <a:prstGeom prst="rect">
            <a:avLst/>
          </a:prstGeom>
        </p:spPr>
      </p:pic>
    </p:spTree>
    <p:extLst>
      <p:ext uri="{BB962C8B-B14F-4D97-AF65-F5344CB8AC3E}">
        <p14:creationId xmlns:p14="http://schemas.microsoft.com/office/powerpoint/2010/main" val="2692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59305" y="2141838"/>
            <a:ext cx="8197114" cy="4417457"/>
          </a:xfrm>
        </p:spPr>
        <p:txBody>
          <a:bodyPr anchor="t"/>
          <a:lstStyle/>
          <a:p>
            <a:r>
              <a:rPr lang="en-US" dirty="0"/>
              <a:t>Following presentation contains my thoughts, ideas and </a:t>
            </a:r>
            <a:r>
              <a:rPr lang="en-US" u="sng" dirty="0"/>
              <a:t>opinions</a:t>
            </a:r>
            <a:r>
              <a:rPr lang="en-US" dirty="0"/>
              <a:t>. They do not represent those of my current or past employers.</a:t>
            </a:r>
          </a:p>
          <a:p>
            <a:r>
              <a:rPr lang="en-US" dirty="0"/>
              <a:t>Any events, characters and company depicted in the course of this presentation are purely fictitious. Any similarity to actual events, characters and company is </a:t>
            </a:r>
            <a:r>
              <a:rPr lang="en-US" u="sng" dirty="0"/>
              <a:t>merely coincidental</a:t>
            </a:r>
            <a:r>
              <a:rPr lang="en-US" dirty="0"/>
              <a:t>. &lt;-Like South Park!</a:t>
            </a:r>
          </a:p>
          <a:p>
            <a:r>
              <a:rPr lang="en-US" u="sng" dirty="0"/>
              <a:t>Do not </a:t>
            </a:r>
            <a:r>
              <a:rPr lang="en-US" dirty="0"/>
              <a:t>use these tactics/techniques presented for evil.</a:t>
            </a:r>
          </a:p>
        </p:txBody>
      </p:sp>
      <p:sp>
        <p:nvSpPr>
          <p:cNvPr id="3" name="Text Placeholder 2"/>
          <p:cNvSpPr>
            <a:spLocks noGrp="1"/>
          </p:cNvSpPr>
          <p:nvPr>
            <p:ph type="body" sz="quarter" idx="12"/>
          </p:nvPr>
        </p:nvSpPr>
        <p:spPr/>
        <p:txBody>
          <a:bodyPr anchor="t">
            <a:noAutofit/>
          </a:bodyPr>
          <a:lstStyle/>
          <a:p>
            <a:r>
              <a:rPr lang="en-US">
                <a:solidFill>
                  <a:srgbClr val="FFFF00"/>
                </a:solidFill>
              </a:rPr>
              <a:t>WARNING…</a:t>
            </a:r>
          </a:p>
        </p:txBody>
      </p:sp>
      <p:sp>
        <p:nvSpPr>
          <p:cNvPr id="4" name="Title 3"/>
          <p:cNvSpPr>
            <a:spLocks noGrp="1"/>
          </p:cNvSpPr>
          <p:nvPr>
            <p:ph type="title"/>
          </p:nvPr>
        </p:nvSpPr>
        <p:spPr/>
        <p:txBody>
          <a:bodyPr/>
          <a:lstStyle/>
          <a:p>
            <a:r>
              <a:rPr lang="en-US"/>
              <a:t>Disclaimer</a:t>
            </a:r>
          </a:p>
        </p:txBody>
      </p:sp>
    </p:spTree>
    <p:extLst>
      <p:ext uri="{BB962C8B-B14F-4D97-AF65-F5344CB8AC3E}">
        <p14:creationId xmlns:p14="http://schemas.microsoft.com/office/powerpoint/2010/main" val="431693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DB527B-F40C-4A2B-82FD-F9400B4A863E}"/>
              </a:ext>
            </a:extLst>
          </p:cNvPr>
          <p:cNvSpPr>
            <a:spLocks noGrp="1"/>
          </p:cNvSpPr>
          <p:nvPr>
            <p:ph type="body" sz="quarter" idx="11"/>
          </p:nvPr>
        </p:nvSpPr>
        <p:spPr>
          <a:xfrm>
            <a:off x="-380246" y="2070820"/>
            <a:ext cx="6790099" cy="4587351"/>
          </a:xfrm>
        </p:spPr>
        <p:txBody>
          <a:bodyPr anchor="t"/>
          <a:lstStyle/>
          <a:p>
            <a:pPr marL="914400" lvl="2" indent="0">
              <a:buNone/>
            </a:pPr>
            <a:endParaRPr lang="en-US" sz="2400" dirty="0">
              <a:solidFill>
                <a:srgbClr val="00B0F0"/>
              </a:solidFill>
            </a:endParaRPr>
          </a:p>
          <a:p>
            <a:pPr marL="914400" lvl="2" indent="0">
              <a:buNone/>
            </a:pPr>
            <a:r>
              <a:rPr lang="en-US" sz="2400" dirty="0">
                <a:solidFill>
                  <a:srgbClr val="FF0000"/>
                </a:solidFill>
              </a:rPr>
              <a:t>Assume Breach! </a:t>
            </a:r>
            <a:r>
              <a:rPr lang="en-US" sz="2400" dirty="0">
                <a:solidFill>
                  <a:schemeClr val="tx2"/>
                </a:solidFill>
              </a:rPr>
              <a:t>&amp; prepare for the attack!</a:t>
            </a:r>
          </a:p>
          <a:p>
            <a:pPr marL="914400" lvl="2" indent="0">
              <a:buNone/>
            </a:pPr>
            <a:r>
              <a:rPr lang="en-US" sz="2400" dirty="0">
                <a:solidFill>
                  <a:srgbClr val="00B0F0"/>
                </a:solidFill>
              </a:rPr>
              <a:t>Enable</a:t>
            </a:r>
            <a:r>
              <a:rPr lang="en-US" sz="2400" dirty="0"/>
              <a:t> </a:t>
            </a:r>
            <a:r>
              <a:rPr lang="en-US" sz="2400" dirty="0">
                <a:solidFill>
                  <a:srgbClr val="00B0F0"/>
                </a:solidFill>
              </a:rPr>
              <a:t>Logs/data </a:t>
            </a:r>
            <a:r>
              <a:rPr lang="en-US" sz="2400" dirty="0"/>
              <a:t>to detect more things!</a:t>
            </a:r>
            <a:endParaRPr lang="en-US" sz="2400" dirty="0">
              <a:solidFill>
                <a:srgbClr val="00B0F0"/>
              </a:solidFill>
            </a:endParaRPr>
          </a:p>
          <a:p>
            <a:pPr marL="914400" lvl="2" indent="0">
              <a:buNone/>
            </a:pPr>
            <a:endParaRPr lang="en-US" sz="2400" dirty="0">
              <a:solidFill>
                <a:srgbClr val="00B0F0"/>
              </a:solidFill>
            </a:endParaRPr>
          </a:p>
          <a:p>
            <a:pPr marL="914400" lvl="2" indent="0">
              <a:buNone/>
            </a:pPr>
            <a:r>
              <a:rPr lang="en-US" sz="2400" dirty="0">
                <a:solidFill>
                  <a:srgbClr val="00B0F0"/>
                </a:solidFill>
              </a:rPr>
              <a:t>Script </a:t>
            </a:r>
            <a:r>
              <a:rPr lang="en-US" sz="2400" dirty="0">
                <a:solidFill>
                  <a:schemeClr val="tx2"/>
                </a:solidFill>
              </a:rPr>
              <a:t>to automate</a:t>
            </a:r>
            <a:r>
              <a:rPr lang="en-US" sz="2400" dirty="0">
                <a:solidFill>
                  <a:srgbClr val="00B0F0"/>
                </a:solidFill>
              </a:rPr>
              <a:t> enable logging:</a:t>
            </a:r>
            <a:endParaRPr lang="en-US" sz="2000" dirty="0">
              <a:solidFill>
                <a:srgbClr val="00B0F0"/>
              </a:solidFill>
            </a:endParaRPr>
          </a:p>
          <a:p>
            <a:pPr marL="914400" lvl="2" indent="0">
              <a:buNone/>
            </a:pPr>
            <a:r>
              <a:rPr lang="en-US" sz="1400" b="0" dirty="0">
                <a:hlinkClick r:id="rId3"/>
              </a:rPr>
              <a:t>https://ciso.uw.edu/2018/10/15/logging-cheat-sheets/</a:t>
            </a:r>
          </a:p>
          <a:p>
            <a:pPr marL="914400" lvl="2" indent="0">
              <a:buNone/>
            </a:pPr>
            <a:r>
              <a:rPr lang="en-US" sz="1400" dirty="0">
                <a:solidFill>
                  <a:srgbClr val="00B0F0"/>
                </a:solidFill>
                <a:hlinkClick r:id="rId4"/>
              </a:rPr>
              <a:t>https://www.imfsecurity.com/compare</a:t>
            </a:r>
            <a:r>
              <a:rPr lang="en-US" sz="1400" dirty="0">
                <a:solidFill>
                  <a:srgbClr val="00B0F0"/>
                </a:solidFill>
              </a:rPr>
              <a:t> &lt;-Log-MD</a:t>
            </a:r>
          </a:p>
          <a:p>
            <a:pPr marL="914400" lvl="2" indent="0">
              <a:buNone/>
            </a:pPr>
            <a:endParaRPr lang="en-US" sz="2200" dirty="0">
              <a:solidFill>
                <a:srgbClr val="00B0F0"/>
              </a:solidFill>
            </a:endParaRPr>
          </a:p>
          <a:p>
            <a:pPr marL="914400" lvl="2" indent="0">
              <a:buNone/>
            </a:pPr>
            <a:r>
              <a:rPr lang="en-US" sz="2200" dirty="0">
                <a:solidFill>
                  <a:srgbClr val="00B0F0"/>
                </a:solidFill>
              </a:rPr>
              <a:t>Or just use </a:t>
            </a:r>
            <a:r>
              <a:rPr lang="en-US" sz="2200" dirty="0" err="1">
                <a:solidFill>
                  <a:srgbClr val="00B0F0"/>
                </a:solidFill>
              </a:rPr>
              <a:t>Sysmon</a:t>
            </a:r>
            <a:endParaRPr lang="en-US" sz="2200" dirty="0">
              <a:solidFill>
                <a:srgbClr val="00B0F0"/>
              </a:solidFill>
            </a:endParaRPr>
          </a:p>
          <a:p>
            <a:pPr marL="914400" lvl="2" indent="0">
              <a:buNone/>
            </a:pPr>
            <a:r>
              <a:rPr lang="en-US" sz="1400" dirty="0">
                <a:solidFill>
                  <a:srgbClr val="00B0F0"/>
                </a:solidFill>
                <a:hlinkClick r:id="rId5"/>
              </a:rPr>
              <a:t>https://docs.microsoft.com/en-us/sysinternals/downloads/sysmon</a:t>
            </a:r>
            <a:endParaRPr lang="en-US" sz="1400" dirty="0">
              <a:solidFill>
                <a:srgbClr val="00B0F0"/>
              </a:solidFill>
            </a:endParaRPr>
          </a:p>
          <a:p>
            <a:pPr marL="914400" lvl="2" indent="0">
              <a:buNone/>
            </a:pPr>
            <a:endParaRPr lang="en-US" sz="2200" dirty="0">
              <a:solidFill>
                <a:srgbClr val="00B0F0"/>
              </a:solidFill>
            </a:endParaRPr>
          </a:p>
          <a:p>
            <a:pPr marL="1828800" lvl="4" indent="0">
              <a:buNone/>
            </a:pPr>
            <a:endParaRPr lang="en-US" sz="2200" dirty="0">
              <a:solidFill>
                <a:srgbClr val="00B0F0"/>
              </a:solidFill>
            </a:endParaRPr>
          </a:p>
          <a:p>
            <a:pPr marL="1828800" lvl="4" indent="0">
              <a:buNone/>
            </a:pPr>
            <a:endParaRPr lang="en-US" sz="2200" b="0" dirty="0"/>
          </a:p>
          <a:p>
            <a:pPr marL="914400" lvl="2" indent="0">
              <a:buNone/>
            </a:pPr>
            <a:endParaRPr lang="en-US" sz="2400" dirty="0"/>
          </a:p>
        </p:txBody>
      </p:sp>
      <p:sp>
        <p:nvSpPr>
          <p:cNvPr id="3" name="Text Placeholder 2">
            <a:extLst>
              <a:ext uri="{FF2B5EF4-FFF2-40B4-BE49-F238E27FC236}">
                <a16:creationId xmlns:a16="http://schemas.microsoft.com/office/drawing/2014/main" id="{83724292-1679-4DC8-A7CF-E12B4283099F}"/>
              </a:ext>
            </a:extLst>
          </p:cNvPr>
          <p:cNvSpPr>
            <a:spLocks noGrp="1"/>
          </p:cNvSpPr>
          <p:nvPr>
            <p:ph type="body" sz="quarter" idx="12"/>
          </p:nvPr>
        </p:nvSpPr>
        <p:spPr>
          <a:xfrm>
            <a:off x="671757" y="1730667"/>
            <a:ext cx="8184662" cy="329361"/>
          </a:xfrm>
        </p:spPr>
        <p:txBody>
          <a:bodyPr anchor="t">
            <a:noAutofit/>
          </a:bodyPr>
          <a:lstStyle/>
          <a:p>
            <a:r>
              <a:rPr lang="en-US"/>
              <a:t>…                   …</a:t>
            </a:r>
          </a:p>
        </p:txBody>
      </p:sp>
      <p:sp>
        <p:nvSpPr>
          <p:cNvPr id="4" name="Title 3">
            <a:extLst>
              <a:ext uri="{FF2B5EF4-FFF2-40B4-BE49-F238E27FC236}">
                <a16:creationId xmlns:a16="http://schemas.microsoft.com/office/drawing/2014/main" id="{3122AC20-FF42-4A0D-B1B0-FD5EA2869EA3}"/>
              </a:ext>
            </a:extLst>
          </p:cNvPr>
          <p:cNvSpPr>
            <a:spLocks noGrp="1"/>
          </p:cNvSpPr>
          <p:nvPr>
            <p:ph type="title"/>
          </p:nvPr>
        </p:nvSpPr>
        <p:spPr/>
        <p:txBody>
          <a:bodyPr/>
          <a:lstStyle/>
          <a:p>
            <a:r>
              <a:rPr lang="en-US" dirty="0"/>
              <a:t>In closing …</a:t>
            </a:r>
          </a:p>
        </p:txBody>
      </p:sp>
      <p:sp>
        <p:nvSpPr>
          <p:cNvPr id="7" name="Rectangle 6"/>
          <p:cNvSpPr/>
          <p:nvPr/>
        </p:nvSpPr>
        <p:spPr>
          <a:xfrm>
            <a:off x="1090607" y="1690696"/>
            <a:ext cx="1117614" cy="369332"/>
          </a:xfrm>
          <a:prstGeom prst="rect">
            <a:avLst/>
          </a:prstGeom>
        </p:spPr>
        <p:txBody>
          <a:bodyPr wrap="none">
            <a:spAutoFit/>
          </a:bodyPr>
          <a:lstStyle/>
          <a:p>
            <a:r>
              <a:rPr lang="en-US" altLang="ja-JP"/>
              <a:t>¯\_(</a:t>
            </a:r>
            <a:r>
              <a:rPr lang="ja-JP" altLang="en-US"/>
              <a:t>ツ</a:t>
            </a:r>
            <a:r>
              <a:rPr lang="en-US" altLang="ja-JP"/>
              <a:t>)_/¯</a:t>
            </a:r>
            <a:endParaRPr lang="en-US"/>
          </a:p>
        </p:txBody>
      </p:sp>
      <p:pic>
        <p:nvPicPr>
          <p:cNvPr id="5" name="Picture 4">
            <a:extLst>
              <a:ext uri="{FF2B5EF4-FFF2-40B4-BE49-F238E27FC236}">
                <a16:creationId xmlns:a16="http://schemas.microsoft.com/office/drawing/2014/main" id="{805EEE57-B4A7-3B49-BD68-2AEF39A2655B}"/>
              </a:ext>
            </a:extLst>
          </p:cNvPr>
          <p:cNvPicPr>
            <a:picLocks noChangeAspect="1"/>
          </p:cNvPicPr>
          <p:nvPr/>
        </p:nvPicPr>
        <p:blipFill>
          <a:blip r:embed="rId6"/>
          <a:stretch>
            <a:fillRect/>
          </a:stretch>
        </p:blipFill>
        <p:spPr>
          <a:xfrm>
            <a:off x="6300089" y="2571749"/>
            <a:ext cx="2768600" cy="3796393"/>
          </a:xfrm>
          <a:prstGeom prst="rect">
            <a:avLst/>
          </a:prstGeom>
        </p:spPr>
      </p:pic>
    </p:spTree>
    <p:extLst>
      <p:ext uri="{BB962C8B-B14F-4D97-AF65-F5344CB8AC3E}">
        <p14:creationId xmlns:p14="http://schemas.microsoft.com/office/powerpoint/2010/main" val="3375734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30FDD0-E3D9-493D-B585-0D804D1772DC}"/>
              </a:ext>
            </a:extLst>
          </p:cNvPr>
          <p:cNvSpPr>
            <a:spLocks noGrp="1"/>
          </p:cNvSpPr>
          <p:nvPr>
            <p:ph type="body" sz="quarter" idx="12"/>
          </p:nvPr>
        </p:nvSpPr>
        <p:spPr/>
        <p:txBody>
          <a:bodyPr/>
          <a:lstStyle/>
          <a:p>
            <a:r>
              <a:rPr lang="en-US" sz="1800"/>
              <a:t>Contact info: </a:t>
            </a:r>
            <a:r>
              <a:rPr lang="en-US" sz="1800">
                <a:hlinkClick r:id="rId3"/>
              </a:rPr>
              <a:t>moorej1@uw.edu</a:t>
            </a:r>
            <a:r>
              <a:rPr lang="en-US" sz="1800"/>
              <a:t>    | Twitter: @</a:t>
            </a:r>
            <a:r>
              <a:rPr lang="en-US" sz="1800" err="1"/>
              <a:t>jessefmoore</a:t>
            </a:r>
            <a:endParaRPr lang="en-US" sz="1800"/>
          </a:p>
        </p:txBody>
      </p:sp>
      <p:sp>
        <p:nvSpPr>
          <p:cNvPr id="4" name="Title 3">
            <a:extLst>
              <a:ext uri="{FF2B5EF4-FFF2-40B4-BE49-F238E27FC236}">
                <a16:creationId xmlns:a16="http://schemas.microsoft.com/office/drawing/2014/main" id="{3568FB7C-6A81-4D47-8592-A470285C36F3}"/>
              </a:ext>
            </a:extLst>
          </p:cNvPr>
          <p:cNvSpPr>
            <a:spLocks noGrp="1"/>
          </p:cNvSpPr>
          <p:nvPr>
            <p:ph type="title"/>
          </p:nvPr>
        </p:nvSpPr>
        <p:spPr/>
        <p:txBody>
          <a:bodyPr/>
          <a:lstStyle/>
          <a:p>
            <a:r>
              <a:rPr lang="en-US" dirty="0"/>
              <a:t>Thank you! </a:t>
            </a:r>
          </a:p>
        </p:txBody>
      </p:sp>
      <p:pic>
        <p:nvPicPr>
          <p:cNvPr id="6" name="Picture 5">
            <a:extLst>
              <a:ext uri="{FF2B5EF4-FFF2-40B4-BE49-F238E27FC236}">
                <a16:creationId xmlns:a16="http://schemas.microsoft.com/office/drawing/2014/main" id="{A565669F-070C-4998-B4F6-DD3BB158115B}"/>
              </a:ext>
            </a:extLst>
          </p:cNvPr>
          <p:cNvPicPr>
            <a:picLocks noChangeAspect="1"/>
          </p:cNvPicPr>
          <p:nvPr/>
        </p:nvPicPr>
        <p:blipFill>
          <a:blip r:embed="rId4"/>
          <a:stretch>
            <a:fillRect/>
          </a:stretch>
        </p:blipFill>
        <p:spPr>
          <a:xfrm>
            <a:off x="2386983" y="2141838"/>
            <a:ext cx="6469436" cy="4191000"/>
          </a:xfrm>
          <a:prstGeom prst="rect">
            <a:avLst/>
          </a:prstGeom>
        </p:spPr>
      </p:pic>
      <p:pic>
        <p:nvPicPr>
          <p:cNvPr id="7" name="Picture 6">
            <a:extLst>
              <a:ext uri="{FF2B5EF4-FFF2-40B4-BE49-F238E27FC236}">
                <a16:creationId xmlns:a16="http://schemas.microsoft.com/office/drawing/2014/main" id="{C9A9A3C8-4930-4D69-9E9C-6EC74B566C0E}"/>
              </a:ext>
            </a:extLst>
          </p:cNvPr>
          <p:cNvPicPr>
            <a:picLocks noChangeAspect="1"/>
          </p:cNvPicPr>
          <p:nvPr/>
        </p:nvPicPr>
        <p:blipFill>
          <a:blip r:embed="rId5"/>
          <a:stretch>
            <a:fillRect/>
          </a:stretch>
        </p:blipFill>
        <p:spPr>
          <a:xfrm>
            <a:off x="348633" y="2141838"/>
            <a:ext cx="2038350" cy="4191000"/>
          </a:xfrm>
          <a:prstGeom prst="rect">
            <a:avLst/>
          </a:prstGeom>
        </p:spPr>
      </p:pic>
      <p:sp>
        <p:nvSpPr>
          <p:cNvPr id="2" name="TextBox 1"/>
          <p:cNvSpPr txBox="1"/>
          <p:nvPr/>
        </p:nvSpPr>
        <p:spPr>
          <a:xfrm>
            <a:off x="413239" y="6470729"/>
            <a:ext cx="5460023" cy="369332"/>
          </a:xfrm>
          <a:prstGeom prst="rect">
            <a:avLst/>
          </a:prstGeom>
          <a:noFill/>
        </p:spPr>
        <p:txBody>
          <a:bodyPr wrap="square" rtlCol="0" anchor="t">
            <a:spAutoFit/>
          </a:bodyPr>
          <a:lstStyle/>
          <a:p>
            <a:r>
              <a:rPr lang="en-US" dirty="0"/>
              <a:t>Download Resources Here: </a:t>
            </a:r>
            <a:r>
              <a:rPr lang="en-US" dirty="0">
                <a:ea typeface="+mn-lt"/>
                <a:cs typeface="+mn-lt"/>
              </a:rPr>
              <a:t>http://bit.ly/InfoSecLogs</a:t>
            </a:r>
            <a:endParaRPr lang="en-US" dirty="0"/>
          </a:p>
        </p:txBody>
      </p:sp>
    </p:spTree>
    <p:extLst>
      <p:ext uri="{BB962C8B-B14F-4D97-AF65-F5344CB8AC3E}">
        <p14:creationId xmlns:p14="http://schemas.microsoft.com/office/powerpoint/2010/main" val="2041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B706E-FED2-E048-AE2B-3C7BB61D46C7}"/>
              </a:ext>
            </a:extLst>
          </p:cNvPr>
          <p:cNvSpPr>
            <a:spLocks noGrp="1"/>
          </p:cNvSpPr>
          <p:nvPr>
            <p:ph type="body" sz="quarter" idx="11"/>
          </p:nvPr>
        </p:nvSpPr>
        <p:spPr/>
        <p:txBody>
          <a:bodyPr/>
          <a:lstStyle/>
          <a:p>
            <a:endParaRPr lang="en-US" dirty="0"/>
          </a:p>
        </p:txBody>
      </p:sp>
      <p:sp>
        <p:nvSpPr>
          <p:cNvPr id="3" name="Text Placeholder 2">
            <a:extLst>
              <a:ext uri="{FF2B5EF4-FFF2-40B4-BE49-F238E27FC236}">
                <a16:creationId xmlns:a16="http://schemas.microsoft.com/office/drawing/2014/main" id="{C39A2585-84D9-0542-A0C3-825B12CBB701}"/>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A418DF0A-A716-2542-BEDE-39A0BB66914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152C72F-CE79-9546-88B9-7AB1C8B14934}"/>
              </a:ext>
            </a:extLst>
          </p:cNvPr>
          <p:cNvPicPr>
            <a:picLocks noChangeAspect="1"/>
          </p:cNvPicPr>
          <p:nvPr/>
        </p:nvPicPr>
        <p:blipFill>
          <a:blip r:embed="rId3"/>
          <a:stretch>
            <a:fillRect/>
          </a:stretch>
        </p:blipFill>
        <p:spPr>
          <a:xfrm>
            <a:off x="0" y="-5414"/>
            <a:ext cx="4525971" cy="2651579"/>
          </a:xfrm>
          <a:prstGeom prst="rect">
            <a:avLst/>
          </a:prstGeom>
        </p:spPr>
      </p:pic>
      <p:pic>
        <p:nvPicPr>
          <p:cNvPr id="8" name="Picture 7">
            <a:extLst>
              <a:ext uri="{FF2B5EF4-FFF2-40B4-BE49-F238E27FC236}">
                <a16:creationId xmlns:a16="http://schemas.microsoft.com/office/drawing/2014/main" id="{8B7D1E81-1F68-064F-9637-75B33C255D31}"/>
              </a:ext>
            </a:extLst>
          </p:cNvPr>
          <p:cNvPicPr>
            <a:picLocks noChangeAspect="1"/>
          </p:cNvPicPr>
          <p:nvPr/>
        </p:nvPicPr>
        <p:blipFill>
          <a:blip r:embed="rId4"/>
          <a:stretch>
            <a:fillRect/>
          </a:stretch>
        </p:blipFill>
        <p:spPr>
          <a:xfrm>
            <a:off x="4525971" y="-5369"/>
            <a:ext cx="4629736" cy="5019982"/>
          </a:xfrm>
          <a:prstGeom prst="rect">
            <a:avLst/>
          </a:prstGeom>
        </p:spPr>
      </p:pic>
      <p:pic>
        <p:nvPicPr>
          <p:cNvPr id="10" name="Picture 9">
            <a:extLst>
              <a:ext uri="{FF2B5EF4-FFF2-40B4-BE49-F238E27FC236}">
                <a16:creationId xmlns:a16="http://schemas.microsoft.com/office/drawing/2014/main" id="{020DF820-F96E-0F40-A3EB-B4742CD0EA5E}"/>
              </a:ext>
            </a:extLst>
          </p:cNvPr>
          <p:cNvPicPr>
            <a:picLocks noChangeAspect="1"/>
          </p:cNvPicPr>
          <p:nvPr/>
        </p:nvPicPr>
        <p:blipFill>
          <a:blip r:embed="rId5"/>
          <a:stretch>
            <a:fillRect/>
          </a:stretch>
        </p:blipFill>
        <p:spPr>
          <a:xfrm>
            <a:off x="0" y="4971818"/>
            <a:ext cx="9164762" cy="1893764"/>
          </a:xfrm>
          <a:prstGeom prst="rect">
            <a:avLst/>
          </a:prstGeom>
        </p:spPr>
      </p:pic>
      <p:pic>
        <p:nvPicPr>
          <p:cNvPr id="12" name="Picture 11">
            <a:extLst>
              <a:ext uri="{FF2B5EF4-FFF2-40B4-BE49-F238E27FC236}">
                <a16:creationId xmlns:a16="http://schemas.microsoft.com/office/drawing/2014/main" id="{D685D3B2-FB49-B046-9D60-232AE2D2125E}"/>
              </a:ext>
            </a:extLst>
          </p:cNvPr>
          <p:cNvPicPr>
            <a:picLocks noChangeAspect="1"/>
          </p:cNvPicPr>
          <p:nvPr/>
        </p:nvPicPr>
        <p:blipFill>
          <a:blip r:embed="rId6"/>
          <a:stretch>
            <a:fillRect/>
          </a:stretch>
        </p:blipFill>
        <p:spPr>
          <a:xfrm>
            <a:off x="0" y="2651579"/>
            <a:ext cx="4718957" cy="2344130"/>
          </a:xfrm>
          <a:prstGeom prst="rect">
            <a:avLst/>
          </a:prstGeom>
        </p:spPr>
      </p:pic>
      <p:pic>
        <p:nvPicPr>
          <p:cNvPr id="11" name="Picture 10">
            <a:extLst>
              <a:ext uri="{FF2B5EF4-FFF2-40B4-BE49-F238E27FC236}">
                <a16:creationId xmlns:a16="http://schemas.microsoft.com/office/drawing/2014/main" id="{2B879E0F-BE39-1140-AD6C-4F61C291731E}"/>
              </a:ext>
            </a:extLst>
          </p:cNvPr>
          <p:cNvPicPr>
            <a:picLocks noChangeAspect="1"/>
          </p:cNvPicPr>
          <p:nvPr/>
        </p:nvPicPr>
        <p:blipFill>
          <a:blip r:embed="rId7"/>
          <a:stretch>
            <a:fillRect/>
          </a:stretch>
        </p:blipFill>
        <p:spPr>
          <a:xfrm>
            <a:off x="2327549" y="4285490"/>
            <a:ext cx="2391408" cy="857986"/>
          </a:xfrm>
          <a:prstGeom prst="rect">
            <a:avLst/>
          </a:prstGeom>
        </p:spPr>
      </p:pic>
      <p:pic>
        <p:nvPicPr>
          <p:cNvPr id="13" name="Picture 12">
            <a:extLst>
              <a:ext uri="{FF2B5EF4-FFF2-40B4-BE49-F238E27FC236}">
                <a16:creationId xmlns:a16="http://schemas.microsoft.com/office/drawing/2014/main" id="{FACFC4ED-1B30-9A4B-B051-C3E0EE2F9A55}"/>
              </a:ext>
            </a:extLst>
          </p:cNvPr>
          <p:cNvPicPr>
            <a:picLocks noChangeAspect="1"/>
          </p:cNvPicPr>
          <p:nvPr/>
        </p:nvPicPr>
        <p:blipFill>
          <a:blip r:embed="rId8"/>
          <a:stretch>
            <a:fillRect/>
          </a:stretch>
        </p:blipFill>
        <p:spPr>
          <a:xfrm>
            <a:off x="6235588" y="2909455"/>
            <a:ext cx="2908412" cy="2115209"/>
          </a:xfrm>
          <a:prstGeom prst="rect">
            <a:avLst/>
          </a:prstGeom>
        </p:spPr>
      </p:pic>
      <p:pic>
        <p:nvPicPr>
          <p:cNvPr id="14" name="Picture 13">
            <a:extLst>
              <a:ext uri="{FF2B5EF4-FFF2-40B4-BE49-F238E27FC236}">
                <a16:creationId xmlns:a16="http://schemas.microsoft.com/office/drawing/2014/main" id="{099CAF3D-E126-EC49-A9D8-C8477F66DA41}"/>
              </a:ext>
            </a:extLst>
          </p:cNvPr>
          <p:cNvPicPr>
            <a:picLocks noChangeAspect="1"/>
          </p:cNvPicPr>
          <p:nvPr/>
        </p:nvPicPr>
        <p:blipFill>
          <a:blip r:embed="rId9"/>
          <a:stretch>
            <a:fillRect/>
          </a:stretch>
        </p:blipFill>
        <p:spPr>
          <a:xfrm>
            <a:off x="-9055" y="-34897"/>
            <a:ext cx="4629735" cy="2710544"/>
          </a:xfrm>
          <a:prstGeom prst="rect">
            <a:avLst/>
          </a:prstGeom>
        </p:spPr>
      </p:pic>
    </p:spTree>
    <p:extLst>
      <p:ext uri="{BB962C8B-B14F-4D97-AF65-F5344CB8AC3E}">
        <p14:creationId xmlns:p14="http://schemas.microsoft.com/office/powerpoint/2010/main" val="1983726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D9823A-34DF-453F-8448-C572B45F3D3E}"/>
              </a:ext>
            </a:extLst>
          </p:cNvPr>
          <p:cNvSpPr>
            <a:spLocks noGrp="1"/>
          </p:cNvSpPr>
          <p:nvPr>
            <p:ph type="body" sz="quarter" idx="11"/>
          </p:nvPr>
        </p:nvSpPr>
        <p:spPr>
          <a:xfrm>
            <a:off x="670139" y="2320238"/>
            <a:ext cx="8186280" cy="4166638"/>
          </a:xfrm>
        </p:spPr>
        <p:txBody>
          <a:bodyPr anchor="t"/>
          <a:lstStyle/>
          <a:p>
            <a:r>
              <a:rPr lang="en-US" dirty="0"/>
              <a:t>Jesse Moore</a:t>
            </a:r>
            <a:endParaRPr lang="en-US" sz="1200" dirty="0"/>
          </a:p>
          <a:p>
            <a:pPr lvl="1"/>
            <a:r>
              <a:rPr lang="en-US" dirty="0">
                <a:solidFill>
                  <a:schemeClr val="tx2"/>
                </a:solidFill>
              </a:rPr>
              <a:t>Pet Parent to a Chihuahua</a:t>
            </a:r>
          </a:p>
          <a:p>
            <a:pPr lvl="1"/>
            <a:r>
              <a:rPr lang="en-US" dirty="0">
                <a:solidFill>
                  <a:schemeClr val="tx2"/>
                </a:solidFill>
              </a:rPr>
              <a:t>Cybersecurity Advisor for Office of the CISO |</a:t>
            </a:r>
            <a:r>
              <a:rPr lang="en-US" dirty="0"/>
              <a:t> </a:t>
            </a:r>
            <a:r>
              <a:rPr lang="en-US" dirty="0">
                <a:solidFill>
                  <a:schemeClr val="tx2"/>
                </a:solidFill>
              </a:rPr>
              <a:t>UW Bothell</a:t>
            </a:r>
          </a:p>
          <a:p>
            <a:pPr lvl="1"/>
            <a:r>
              <a:rPr lang="en-US" dirty="0"/>
              <a:t>Education (lots of self-study):</a:t>
            </a:r>
          </a:p>
          <a:p>
            <a:pPr lvl="2"/>
            <a:r>
              <a:rPr lang="en-US" dirty="0"/>
              <a:t>Bachelor’s of Science IT Security</a:t>
            </a:r>
          </a:p>
          <a:p>
            <a:pPr lvl="2"/>
            <a:r>
              <a:rPr lang="en-US" dirty="0"/>
              <a:t>GIAC-PEN  (</a:t>
            </a:r>
            <a:r>
              <a:rPr lang="en-US" dirty="0">
                <a:solidFill>
                  <a:srgbClr val="FF0000"/>
                </a:solidFill>
              </a:rPr>
              <a:t>Penetration Tester</a:t>
            </a:r>
            <a:r>
              <a:rPr lang="en-US" dirty="0"/>
              <a:t>)</a:t>
            </a:r>
          </a:p>
          <a:p>
            <a:pPr lvl="2"/>
            <a:r>
              <a:rPr lang="en-US" dirty="0"/>
              <a:t>GIAC-CFA (</a:t>
            </a:r>
            <a:r>
              <a:rPr lang="en-US" dirty="0">
                <a:solidFill>
                  <a:srgbClr val="00B0F0"/>
                </a:solidFill>
              </a:rPr>
              <a:t>Certified Forensic Analyst</a:t>
            </a:r>
            <a:r>
              <a:rPr lang="en-US" dirty="0">
                <a:solidFill>
                  <a:schemeClr val="tx2"/>
                </a:solidFill>
              </a:rPr>
              <a:t>)</a:t>
            </a:r>
          </a:p>
          <a:p>
            <a:pPr lvl="1"/>
            <a:endParaRPr lang="en-US" dirty="0">
              <a:solidFill>
                <a:schemeClr val="tx2"/>
              </a:solidFill>
            </a:endParaRPr>
          </a:p>
          <a:p>
            <a:pPr marL="457200" lvl="1" indent="0">
              <a:buNone/>
            </a:pPr>
            <a:r>
              <a:rPr lang="en-US" sz="1200" dirty="0"/>
              <a:t>                                    </a:t>
            </a:r>
          </a:p>
          <a:p>
            <a:pPr marL="457200" lvl="1" indent="0">
              <a:buNone/>
            </a:pPr>
            <a:endParaRPr lang="en-US" sz="1200" dirty="0"/>
          </a:p>
          <a:p>
            <a:pPr marL="457200" lvl="1" indent="0">
              <a:buNone/>
            </a:pPr>
            <a:endParaRPr lang="en-US" sz="1200" dirty="0"/>
          </a:p>
          <a:p>
            <a:pPr marL="457200" lvl="1" indent="0">
              <a:buNone/>
            </a:pPr>
            <a:endParaRPr lang="en-US" sz="1200" dirty="0">
              <a:hlinkClick r:id="rId3"/>
            </a:endParaRPr>
          </a:p>
          <a:p>
            <a:pPr marL="457200" lvl="1" indent="0">
              <a:buNone/>
            </a:pPr>
            <a:r>
              <a:rPr lang="en-US" sz="1200" dirty="0">
                <a:hlinkClick r:id="rId3"/>
              </a:rPr>
              <a:t>https://www.linkedin.com/in/jessefmoore/</a:t>
            </a:r>
            <a:endParaRPr lang="en-US" sz="1200" dirty="0"/>
          </a:p>
          <a:p>
            <a:pPr marL="457200" lvl="1" indent="0">
              <a:buNone/>
            </a:pPr>
            <a:r>
              <a:rPr lang="en-US" sz="1200" dirty="0">
                <a:hlinkClick r:id="rId4"/>
              </a:rPr>
              <a:t>Jessefmoore+DFIR@gmail.com</a:t>
            </a:r>
            <a:endParaRPr lang="en-US" sz="1200" dirty="0"/>
          </a:p>
          <a:p>
            <a:pPr marL="457200" lvl="1" indent="0">
              <a:buNone/>
            </a:pPr>
            <a:endParaRPr lang="en-US" sz="1200" dirty="0"/>
          </a:p>
          <a:p>
            <a:pPr marL="457200" lvl="1" indent="0">
              <a:buNone/>
            </a:pPr>
            <a:endParaRPr lang="en-US" sz="1200" dirty="0"/>
          </a:p>
          <a:p>
            <a:pPr marL="457200" lvl="1" indent="0">
              <a:buNone/>
            </a:pPr>
            <a:endParaRPr lang="en-US" dirty="0"/>
          </a:p>
        </p:txBody>
      </p:sp>
      <p:sp>
        <p:nvSpPr>
          <p:cNvPr id="3" name="Text Placeholder 2">
            <a:extLst>
              <a:ext uri="{FF2B5EF4-FFF2-40B4-BE49-F238E27FC236}">
                <a16:creationId xmlns:a16="http://schemas.microsoft.com/office/drawing/2014/main" id="{B2C2B49B-FC1E-430E-B194-861C9567FFB2}"/>
              </a:ext>
            </a:extLst>
          </p:cNvPr>
          <p:cNvSpPr>
            <a:spLocks noGrp="1"/>
          </p:cNvSpPr>
          <p:nvPr>
            <p:ph type="body" sz="quarter" idx="12"/>
          </p:nvPr>
        </p:nvSpPr>
        <p:spPr/>
        <p:txBody>
          <a:bodyPr/>
          <a:lstStyle/>
          <a:p>
            <a:r>
              <a:rPr lang="en-US" sz="3200" b="1">
                <a:solidFill>
                  <a:srgbClr val="FF0000"/>
                </a:solidFill>
              </a:rPr>
              <a:t>Red Team Hacker </a:t>
            </a:r>
            <a:r>
              <a:rPr lang="en-US" sz="3200" b="1">
                <a:solidFill>
                  <a:srgbClr val="00B0F0"/>
                </a:solidFill>
              </a:rPr>
              <a:t>/ Defender</a:t>
            </a:r>
          </a:p>
        </p:txBody>
      </p:sp>
      <p:sp>
        <p:nvSpPr>
          <p:cNvPr id="4" name="Title 3">
            <a:extLst>
              <a:ext uri="{FF2B5EF4-FFF2-40B4-BE49-F238E27FC236}">
                <a16:creationId xmlns:a16="http://schemas.microsoft.com/office/drawing/2014/main" id="{8B56F199-2B11-49B9-8364-5AEC4B8E7C0E}"/>
              </a:ext>
            </a:extLst>
          </p:cNvPr>
          <p:cNvSpPr>
            <a:spLocks noGrp="1"/>
          </p:cNvSpPr>
          <p:nvPr>
            <p:ph type="title"/>
          </p:nvPr>
        </p:nvSpPr>
        <p:spPr/>
        <p:txBody>
          <a:bodyPr/>
          <a:lstStyle/>
          <a:p>
            <a:r>
              <a:rPr lang="en-US"/>
              <a:t>WHO Am I?</a:t>
            </a:r>
          </a:p>
        </p:txBody>
      </p:sp>
      <p:pic>
        <p:nvPicPr>
          <p:cNvPr id="6" name="Picture 5">
            <a:extLst>
              <a:ext uri="{FF2B5EF4-FFF2-40B4-BE49-F238E27FC236}">
                <a16:creationId xmlns:a16="http://schemas.microsoft.com/office/drawing/2014/main" id="{95657FCF-E1B2-46E8-BCFC-3103C8D27CBB}"/>
              </a:ext>
            </a:extLst>
          </p:cNvPr>
          <p:cNvPicPr>
            <a:picLocks noChangeAspect="1"/>
          </p:cNvPicPr>
          <p:nvPr/>
        </p:nvPicPr>
        <p:blipFill>
          <a:blip r:embed="rId5"/>
          <a:stretch>
            <a:fillRect/>
          </a:stretch>
        </p:blipFill>
        <p:spPr>
          <a:xfrm>
            <a:off x="1260497" y="4950496"/>
            <a:ext cx="1514686" cy="1076475"/>
          </a:xfrm>
          <a:prstGeom prst="rect">
            <a:avLst/>
          </a:prstGeom>
        </p:spPr>
      </p:pic>
    </p:spTree>
    <p:extLst>
      <p:ext uri="{BB962C8B-B14F-4D97-AF65-F5344CB8AC3E}">
        <p14:creationId xmlns:p14="http://schemas.microsoft.com/office/powerpoint/2010/main" val="126644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9E3314-2182-414C-A6DD-B11361D72E44}"/>
              </a:ext>
            </a:extLst>
          </p:cNvPr>
          <p:cNvSpPr>
            <a:spLocks noGrp="1"/>
          </p:cNvSpPr>
          <p:nvPr>
            <p:ph type="body" sz="quarter" idx="12"/>
          </p:nvPr>
        </p:nvSpPr>
        <p:spPr/>
        <p:txBody>
          <a:bodyPr/>
          <a:lstStyle/>
          <a:p>
            <a:r>
              <a:rPr lang="en-US" sz="2000" dirty="0"/>
              <a:t>Security depends on US!  Yep, Security is a Shared responsibility…</a:t>
            </a:r>
          </a:p>
        </p:txBody>
      </p:sp>
      <p:sp>
        <p:nvSpPr>
          <p:cNvPr id="4" name="Title 3">
            <a:extLst>
              <a:ext uri="{FF2B5EF4-FFF2-40B4-BE49-F238E27FC236}">
                <a16:creationId xmlns:a16="http://schemas.microsoft.com/office/drawing/2014/main" id="{C5461DB0-4E0C-44C2-BB68-71D4F7636111}"/>
              </a:ext>
            </a:extLst>
          </p:cNvPr>
          <p:cNvSpPr>
            <a:spLocks noGrp="1"/>
          </p:cNvSpPr>
          <p:nvPr>
            <p:ph type="title"/>
          </p:nvPr>
        </p:nvSpPr>
        <p:spPr>
          <a:xfrm>
            <a:off x="671757" y="365069"/>
            <a:ext cx="8472243" cy="998440"/>
          </a:xfrm>
        </p:spPr>
        <p:txBody>
          <a:bodyPr/>
          <a:lstStyle/>
          <a:p>
            <a:r>
              <a:rPr lang="en-US" dirty="0"/>
              <a:t>Together We Can </a:t>
            </a:r>
            <a:r>
              <a:rPr lang="en-US" dirty="0">
                <a:solidFill>
                  <a:srgbClr val="00B0F0"/>
                </a:solidFill>
              </a:rPr>
              <a:t>Log</a:t>
            </a:r>
            <a:r>
              <a:rPr lang="en-US" dirty="0"/>
              <a:t> (Catch</a:t>
            </a:r>
            <a:r>
              <a:rPr lang="en-US" dirty="0">
                <a:solidFill>
                  <a:srgbClr val="00B0F0"/>
                </a:solidFill>
              </a:rPr>
              <a:t> </a:t>
            </a:r>
            <a:r>
              <a:rPr lang="en-US" dirty="0">
                <a:solidFill>
                  <a:srgbClr val="FF0000"/>
                </a:solidFill>
              </a:rPr>
              <a:t>Bad</a:t>
            </a:r>
            <a:r>
              <a:rPr lang="en-US" dirty="0">
                <a:solidFill>
                  <a:srgbClr val="00B0F0"/>
                </a:solidFill>
              </a:rPr>
              <a:t> </a:t>
            </a:r>
            <a:r>
              <a:rPr lang="en-US" dirty="0"/>
              <a:t>Stuff!)</a:t>
            </a:r>
          </a:p>
        </p:txBody>
      </p:sp>
      <p:pic>
        <p:nvPicPr>
          <p:cNvPr id="10" name="Picture 9">
            <a:extLst>
              <a:ext uri="{FF2B5EF4-FFF2-40B4-BE49-F238E27FC236}">
                <a16:creationId xmlns:a16="http://schemas.microsoft.com/office/drawing/2014/main" id="{971E597F-9E70-4E4D-80FC-39486E71E52D}"/>
              </a:ext>
            </a:extLst>
          </p:cNvPr>
          <p:cNvPicPr>
            <a:picLocks noChangeAspect="1"/>
          </p:cNvPicPr>
          <p:nvPr/>
        </p:nvPicPr>
        <p:blipFill>
          <a:blip r:embed="rId3"/>
          <a:stretch>
            <a:fillRect/>
          </a:stretch>
        </p:blipFill>
        <p:spPr>
          <a:xfrm>
            <a:off x="671757" y="2141838"/>
            <a:ext cx="6192339" cy="4232505"/>
          </a:xfrm>
          <a:prstGeom prst="rect">
            <a:avLst/>
          </a:prstGeom>
        </p:spPr>
      </p:pic>
      <p:sp>
        <p:nvSpPr>
          <p:cNvPr id="11" name="TextBox 10">
            <a:extLst>
              <a:ext uri="{FF2B5EF4-FFF2-40B4-BE49-F238E27FC236}">
                <a16:creationId xmlns:a16="http://schemas.microsoft.com/office/drawing/2014/main" id="{D97684A3-F3CC-4A8A-8264-D6D4D9D0EC5C}"/>
              </a:ext>
            </a:extLst>
          </p:cNvPr>
          <p:cNvSpPr txBox="1"/>
          <p:nvPr/>
        </p:nvSpPr>
        <p:spPr>
          <a:xfrm>
            <a:off x="671757" y="6533322"/>
            <a:ext cx="5490504" cy="307777"/>
          </a:xfrm>
          <a:prstGeom prst="rect">
            <a:avLst/>
          </a:prstGeom>
          <a:noFill/>
        </p:spPr>
        <p:txBody>
          <a:bodyPr wrap="square" rtlCol="0">
            <a:spAutoFit/>
          </a:bodyPr>
          <a:lstStyle/>
          <a:p>
            <a:r>
              <a:rPr lang="en-US" sz="1400"/>
              <a:t>Reference: http://www.washington.edu/boundless/</a:t>
            </a:r>
          </a:p>
        </p:txBody>
      </p:sp>
    </p:spTree>
    <p:extLst>
      <p:ext uri="{BB962C8B-B14F-4D97-AF65-F5344CB8AC3E}">
        <p14:creationId xmlns:p14="http://schemas.microsoft.com/office/powerpoint/2010/main" val="395666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18FF4B-BBB7-44E5-93F7-2C529B07044F}"/>
              </a:ext>
            </a:extLst>
          </p:cNvPr>
          <p:cNvSpPr>
            <a:spLocks noGrp="1"/>
          </p:cNvSpPr>
          <p:nvPr>
            <p:ph type="body" sz="quarter" idx="11"/>
          </p:nvPr>
        </p:nvSpPr>
        <p:spPr>
          <a:xfrm>
            <a:off x="659305" y="2073244"/>
            <a:ext cx="8197114" cy="4263725"/>
          </a:xfrm>
        </p:spPr>
        <p:txBody>
          <a:bodyPr anchor="t"/>
          <a:lstStyle/>
          <a:p>
            <a:pPr marL="1371600" lvl="2" indent="-457200">
              <a:buAutoNum type="arabicPeriod"/>
            </a:pPr>
            <a:r>
              <a:rPr lang="en-US" sz="2400" dirty="0">
                <a:solidFill>
                  <a:srgbClr val="FF0000"/>
                </a:solidFill>
              </a:rPr>
              <a:t>Assume Breach</a:t>
            </a:r>
          </a:p>
          <a:p>
            <a:pPr marL="1371600" lvl="2" indent="-457200">
              <a:buAutoNum type="arabicPeriod"/>
            </a:pPr>
            <a:r>
              <a:rPr lang="en-US" sz="2400" dirty="0">
                <a:solidFill>
                  <a:srgbClr val="FF0000"/>
                </a:solidFill>
              </a:rPr>
              <a:t>Demo (After attacker gets in); </a:t>
            </a:r>
            <a:r>
              <a:rPr lang="en-US" sz="2400" dirty="0"/>
              <a:t>tactics and techniques</a:t>
            </a:r>
            <a:r>
              <a:rPr lang="en-US" sz="2600" dirty="0"/>
              <a:t>  </a:t>
            </a:r>
          </a:p>
          <a:p>
            <a:pPr lvl="3"/>
            <a:r>
              <a:rPr lang="en-US" sz="2200" dirty="0">
                <a:solidFill>
                  <a:srgbClr val="FF0000"/>
                </a:solidFill>
              </a:rPr>
              <a:t>Empire</a:t>
            </a:r>
            <a:endParaRPr lang="en-US" sz="2000" dirty="0">
              <a:solidFill>
                <a:srgbClr val="FF0000"/>
              </a:solidFill>
            </a:endParaRPr>
          </a:p>
          <a:p>
            <a:pPr lvl="4"/>
            <a:r>
              <a:rPr lang="en-US" sz="2000" dirty="0"/>
              <a:t>Search for data</a:t>
            </a:r>
            <a:endParaRPr lang="en-US" dirty="0"/>
          </a:p>
          <a:p>
            <a:pPr lvl="4"/>
            <a:r>
              <a:rPr lang="en-US" sz="2000" dirty="0"/>
              <a:t>Download sensitive data</a:t>
            </a:r>
          </a:p>
          <a:p>
            <a:pPr lvl="4"/>
            <a:r>
              <a:rPr lang="en-US" sz="2000" dirty="0"/>
              <a:t>Persistence</a:t>
            </a:r>
          </a:p>
          <a:p>
            <a:pPr marL="1371600" lvl="2" indent="-457200">
              <a:buAutoNum type="arabicPeriod"/>
            </a:pPr>
            <a:r>
              <a:rPr lang="en-US" sz="2400" dirty="0">
                <a:solidFill>
                  <a:srgbClr val="00B0F0"/>
                </a:solidFill>
              </a:rPr>
              <a:t>Demo Enable Logs</a:t>
            </a:r>
            <a:r>
              <a:rPr lang="en-US" sz="2400" dirty="0"/>
              <a:t> to detect</a:t>
            </a:r>
          </a:p>
          <a:p>
            <a:pPr lvl="3"/>
            <a:r>
              <a:rPr lang="en-US" sz="2000" dirty="0"/>
              <a:t>An approach to Enable Logging via scripts</a:t>
            </a:r>
          </a:p>
          <a:p>
            <a:pPr lvl="4"/>
            <a:r>
              <a:rPr lang="en-US" sz="1800" dirty="0"/>
              <a:t>Audit Policy, Registry Logging and Folder Audits</a:t>
            </a:r>
          </a:p>
          <a:p>
            <a:pPr lvl="5"/>
            <a:r>
              <a:rPr lang="en-US" sz="1600" dirty="0"/>
              <a:t>This will Adhere to best practices/standards</a:t>
            </a:r>
          </a:p>
        </p:txBody>
      </p:sp>
      <p:sp>
        <p:nvSpPr>
          <p:cNvPr id="3" name="Text Placeholder 2">
            <a:extLst>
              <a:ext uri="{FF2B5EF4-FFF2-40B4-BE49-F238E27FC236}">
                <a16:creationId xmlns:a16="http://schemas.microsoft.com/office/drawing/2014/main" id="{AC9E3314-2182-414C-A6DD-B11361D72E44}"/>
              </a:ext>
            </a:extLst>
          </p:cNvPr>
          <p:cNvSpPr>
            <a:spLocks noGrp="1"/>
          </p:cNvSpPr>
          <p:nvPr>
            <p:ph type="body" sz="quarter" idx="12"/>
          </p:nvPr>
        </p:nvSpPr>
        <p:spPr/>
        <p:txBody>
          <a:bodyPr/>
          <a:lstStyle/>
          <a:p>
            <a:r>
              <a:rPr lang="en-US"/>
              <a:t>…</a:t>
            </a:r>
          </a:p>
        </p:txBody>
      </p:sp>
      <p:sp>
        <p:nvSpPr>
          <p:cNvPr id="4" name="Title 3">
            <a:extLst>
              <a:ext uri="{FF2B5EF4-FFF2-40B4-BE49-F238E27FC236}">
                <a16:creationId xmlns:a16="http://schemas.microsoft.com/office/drawing/2014/main" id="{C5461DB0-4E0C-44C2-BB68-71D4F7636111}"/>
              </a:ext>
            </a:extLst>
          </p:cNvPr>
          <p:cNvSpPr>
            <a:spLocks noGrp="1"/>
          </p:cNvSpPr>
          <p:nvPr>
            <p:ph type="title"/>
          </p:nvPr>
        </p:nvSpPr>
        <p:spPr/>
        <p:txBody>
          <a:bodyPr/>
          <a:lstStyle/>
          <a:p>
            <a:r>
              <a:rPr lang="en-US"/>
              <a:t>What is the Agenda?</a:t>
            </a:r>
          </a:p>
        </p:txBody>
      </p:sp>
    </p:spTree>
    <p:extLst>
      <p:ext uri="{BB962C8B-B14F-4D97-AF65-F5344CB8AC3E}">
        <p14:creationId xmlns:p14="http://schemas.microsoft.com/office/powerpoint/2010/main" val="13413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a:t>…</a:t>
            </a:r>
          </a:p>
        </p:txBody>
      </p:sp>
      <p:sp>
        <p:nvSpPr>
          <p:cNvPr id="10" name="Title 9"/>
          <p:cNvSpPr>
            <a:spLocks noGrp="1"/>
          </p:cNvSpPr>
          <p:nvPr>
            <p:ph type="title"/>
          </p:nvPr>
        </p:nvSpPr>
        <p:spPr/>
        <p:txBody>
          <a:bodyPr/>
          <a:lstStyle/>
          <a:p>
            <a:r>
              <a:rPr lang="en-US">
                <a:latin typeface="Encode Sans Normal Black"/>
              </a:rPr>
              <a:t>Okay, let's talk </a:t>
            </a:r>
            <a:r>
              <a:rPr lang="en-US">
                <a:solidFill>
                  <a:srgbClr val="FF0000"/>
                </a:solidFill>
                <a:latin typeface="Encode Sans Normal Black"/>
              </a:rPr>
              <a:t>Assume Breach</a:t>
            </a:r>
            <a:r>
              <a:rPr lang="en-US">
                <a:latin typeface="Encode Sans Normal Black"/>
              </a:rPr>
              <a:t>!</a:t>
            </a:r>
            <a:br>
              <a:rPr lang="en-US">
                <a:latin typeface="Encode Sans Normal Black"/>
              </a:rPr>
            </a:br>
            <a:endParaRPr lang="en-US">
              <a:latin typeface="Encode Sans Normal Black"/>
            </a:endParaRPr>
          </a:p>
        </p:txBody>
      </p:sp>
      <p:sp>
        <p:nvSpPr>
          <p:cNvPr id="5" name="TextBox 4"/>
          <p:cNvSpPr txBox="1"/>
          <p:nvPr/>
        </p:nvSpPr>
        <p:spPr>
          <a:xfrm>
            <a:off x="843988" y="3567135"/>
            <a:ext cx="3060192" cy="261610"/>
          </a:xfrm>
          <a:prstGeom prst="rect">
            <a:avLst/>
          </a:prstGeom>
          <a:noFill/>
        </p:spPr>
        <p:txBody>
          <a:bodyPr wrap="square" rtlCol="0">
            <a:spAutoFit/>
          </a:bodyPr>
          <a:lstStyle/>
          <a:p>
            <a:endParaRPr lang="en-US" sz="1100"/>
          </a:p>
        </p:txBody>
      </p:sp>
      <p:sp>
        <p:nvSpPr>
          <p:cNvPr id="6" name="Rectangle 5">
            <a:extLst>
              <a:ext uri="{FF2B5EF4-FFF2-40B4-BE49-F238E27FC236}">
                <a16:creationId xmlns:a16="http://schemas.microsoft.com/office/drawing/2014/main" id="{F9D685AA-38C1-4079-8F30-7AC754CADE2F}"/>
              </a:ext>
            </a:extLst>
          </p:cNvPr>
          <p:cNvSpPr/>
          <p:nvPr/>
        </p:nvSpPr>
        <p:spPr>
          <a:xfrm>
            <a:off x="705071" y="6088902"/>
            <a:ext cx="8222223" cy="369332"/>
          </a:xfrm>
          <a:prstGeom prst="rect">
            <a:avLst/>
          </a:prstGeom>
        </p:spPr>
        <p:txBody>
          <a:bodyPr wrap="square" anchor="t">
            <a:spAutoFit/>
          </a:bodyPr>
          <a:lstStyle/>
          <a:p>
            <a:r>
              <a:rPr lang="en-US" dirty="0">
                <a:cs typeface="Calibri"/>
              </a:rPr>
              <a:t>https://</a:t>
            </a:r>
            <a:r>
              <a:rPr lang="en-US" dirty="0" err="1">
                <a:cs typeface="Calibri"/>
              </a:rPr>
              <a:t>ciso.uw.edu</a:t>
            </a:r>
            <a:r>
              <a:rPr lang="en-US" dirty="0">
                <a:cs typeface="Calibri"/>
              </a:rPr>
              <a:t>/about-us/assumption-of-breach</a:t>
            </a:r>
            <a:endParaRPr lang="en-US" dirty="0"/>
          </a:p>
        </p:txBody>
      </p:sp>
      <p:sp>
        <p:nvSpPr>
          <p:cNvPr id="3" name="TextBox 2">
            <a:extLst>
              <a:ext uri="{FF2B5EF4-FFF2-40B4-BE49-F238E27FC236}">
                <a16:creationId xmlns:a16="http://schemas.microsoft.com/office/drawing/2014/main" id="{37A566E8-A0E0-5C4B-A400-2E7FC4C12F03}"/>
              </a:ext>
            </a:extLst>
          </p:cNvPr>
          <p:cNvSpPr txBox="1"/>
          <p:nvPr/>
        </p:nvSpPr>
        <p:spPr>
          <a:xfrm>
            <a:off x="705071" y="2508996"/>
            <a:ext cx="7631237" cy="3416320"/>
          </a:xfrm>
          <a:prstGeom prst="rect">
            <a:avLst/>
          </a:prstGeom>
          <a:noFill/>
        </p:spPr>
        <p:txBody>
          <a:bodyPr wrap="square" rtlCol="0">
            <a:spAutoFit/>
          </a:bodyPr>
          <a:lstStyle/>
          <a:p>
            <a:r>
              <a:rPr lang="en-US" dirty="0"/>
              <a:t>Just assume the attacker is already inside the Network and </a:t>
            </a:r>
            <a:r>
              <a:rPr lang="en-US"/>
              <a:t>inside your </a:t>
            </a:r>
            <a:r>
              <a:rPr lang="en-US" dirty="0"/>
              <a:t>M</a:t>
            </a:r>
            <a:r>
              <a:rPr lang="en-US"/>
              <a:t>achine</a:t>
            </a:r>
            <a:r>
              <a:rPr lang="en-US" dirty="0"/>
              <a:t>.</a:t>
            </a:r>
          </a:p>
          <a:p>
            <a:endParaRPr lang="en-US" dirty="0"/>
          </a:p>
          <a:p>
            <a:r>
              <a:rPr lang="en-US" dirty="0"/>
              <a:t>1. Have a iterative process to capture attacker artifacts once they are on the network and machine.</a:t>
            </a:r>
          </a:p>
          <a:p>
            <a:endParaRPr lang="en-US" dirty="0"/>
          </a:p>
          <a:p>
            <a:r>
              <a:rPr lang="en-US" dirty="0"/>
              <a:t>2. Have a response plan</a:t>
            </a:r>
          </a:p>
          <a:p>
            <a:endParaRPr lang="en-US" dirty="0"/>
          </a:p>
          <a:p>
            <a:r>
              <a:rPr lang="en-US" dirty="0"/>
              <a:t>3. Have a recovery plan</a:t>
            </a:r>
          </a:p>
          <a:p>
            <a:endParaRPr lang="en-US" dirty="0"/>
          </a:p>
          <a:p>
            <a:r>
              <a:rPr lang="en-US" dirty="0"/>
              <a:t>4. Have a process to prevent/detect what artifacts the attacker leaves on your network</a:t>
            </a:r>
          </a:p>
          <a:p>
            <a:endParaRPr lang="en-US" dirty="0"/>
          </a:p>
        </p:txBody>
      </p:sp>
    </p:spTree>
    <p:extLst>
      <p:ext uri="{BB962C8B-B14F-4D97-AF65-F5344CB8AC3E}">
        <p14:creationId xmlns:p14="http://schemas.microsoft.com/office/powerpoint/2010/main" val="276596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59305" y="1850316"/>
            <a:ext cx="8197114" cy="1677543"/>
          </a:xfrm>
        </p:spPr>
        <p:txBody>
          <a:bodyPr/>
          <a:lstStyle/>
          <a:p>
            <a:r>
              <a:rPr lang="en-US">
                <a:solidFill>
                  <a:schemeClr val="tx2"/>
                </a:solidFill>
              </a:rPr>
              <a:t>Send</a:t>
            </a:r>
            <a:r>
              <a:rPr lang="en-US">
                <a:solidFill>
                  <a:srgbClr val="FF0000"/>
                </a:solidFill>
              </a:rPr>
              <a:t> </a:t>
            </a:r>
            <a:r>
              <a:rPr lang="en-US">
                <a:solidFill>
                  <a:schemeClr val="tx2"/>
                </a:solidFill>
              </a:rPr>
              <a:t>Phish</a:t>
            </a:r>
            <a:r>
              <a:rPr lang="en-US">
                <a:solidFill>
                  <a:srgbClr val="FF0000"/>
                </a:solidFill>
              </a:rPr>
              <a:t> </a:t>
            </a:r>
            <a:r>
              <a:rPr lang="en-US">
                <a:solidFill>
                  <a:schemeClr val="tx2"/>
                </a:solidFill>
              </a:rPr>
              <a:t>via</a:t>
            </a:r>
            <a:r>
              <a:rPr lang="en-US">
                <a:solidFill>
                  <a:srgbClr val="FF0000"/>
                </a:solidFill>
              </a:rPr>
              <a:t> C2</a:t>
            </a:r>
          </a:p>
          <a:p>
            <a:r>
              <a:rPr lang="en-US">
                <a:solidFill>
                  <a:srgbClr val="00B0F0"/>
                </a:solidFill>
              </a:rPr>
              <a:t>Target clicks </a:t>
            </a:r>
            <a:r>
              <a:rPr lang="en-US">
                <a:solidFill>
                  <a:schemeClr val="tx2"/>
                </a:solidFill>
              </a:rPr>
              <a:t>&amp; or goes to </a:t>
            </a:r>
            <a:r>
              <a:rPr lang="en-US" err="1">
                <a:solidFill>
                  <a:schemeClr val="tx2"/>
                </a:solidFill>
              </a:rPr>
              <a:t>EvilSite</a:t>
            </a:r>
            <a:r>
              <a:rPr lang="en-US">
                <a:solidFill>
                  <a:srgbClr val="00B0F0"/>
                </a:solidFill>
              </a:rPr>
              <a:t> </a:t>
            </a:r>
            <a:r>
              <a:rPr lang="en-US">
                <a:solidFill>
                  <a:schemeClr val="tx2"/>
                </a:solidFill>
              </a:rPr>
              <a:t>to</a:t>
            </a:r>
            <a:r>
              <a:rPr lang="en-US">
                <a:solidFill>
                  <a:srgbClr val="00B0F0"/>
                </a:solidFill>
              </a:rPr>
              <a:t> </a:t>
            </a:r>
            <a:r>
              <a:rPr lang="en-US">
                <a:solidFill>
                  <a:schemeClr val="tx2"/>
                </a:solidFill>
              </a:rPr>
              <a:t>obtain and </a:t>
            </a:r>
            <a:r>
              <a:rPr lang="en-US">
                <a:solidFill>
                  <a:srgbClr val="FF0000"/>
                </a:solidFill>
              </a:rPr>
              <a:t>execute malware</a:t>
            </a:r>
          </a:p>
          <a:p>
            <a:r>
              <a:rPr lang="en-US">
                <a:solidFill>
                  <a:schemeClr val="tx2"/>
                </a:solidFill>
              </a:rPr>
              <a:t>Then</a:t>
            </a:r>
            <a:r>
              <a:rPr lang="en-US">
                <a:solidFill>
                  <a:srgbClr val="FF0000"/>
                </a:solidFill>
              </a:rPr>
              <a:t> </a:t>
            </a:r>
            <a:r>
              <a:rPr lang="en-US">
                <a:solidFill>
                  <a:srgbClr val="00B0F0"/>
                </a:solidFill>
              </a:rPr>
              <a:t>Target calls </a:t>
            </a:r>
            <a:r>
              <a:rPr lang="en-US">
                <a:solidFill>
                  <a:srgbClr val="FF0000"/>
                </a:solidFill>
              </a:rPr>
              <a:t>C2 </a:t>
            </a:r>
            <a:r>
              <a:rPr lang="en-US">
                <a:solidFill>
                  <a:schemeClr val="tx2"/>
                </a:solidFill>
              </a:rPr>
              <a:t>server waiting for Adversary commands</a:t>
            </a:r>
            <a:endParaRPr lang="en-US">
              <a:solidFill>
                <a:srgbClr val="FF0000"/>
              </a:solidFill>
            </a:endParaRPr>
          </a:p>
          <a:p>
            <a:endParaRPr lang="en-US"/>
          </a:p>
          <a:p>
            <a:endParaRPr lang="en-US"/>
          </a:p>
        </p:txBody>
      </p:sp>
      <p:sp>
        <p:nvSpPr>
          <p:cNvPr id="10" name="Title 9"/>
          <p:cNvSpPr>
            <a:spLocks noGrp="1"/>
          </p:cNvSpPr>
          <p:nvPr>
            <p:ph type="title"/>
          </p:nvPr>
        </p:nvSpPr>
        <p:spPr/>
        <p:txBody>
          <a:bodyPr/>
          <a:lstStyle/>
          <a:p>
            <a:r>
              <a:rPr lang="en-US">
                <a:solidFill>
                  <a:srgbClr val="FF0000"/>
                </a:solidFill>
              </a:rPr>
              <a:t>Assume Breach </a:t>
            </a:r>
            <a:r>
              <a:rPr lang="en-US"/>
              <a:t>Phishing Success</a:t>
            </a:r>
          </a:p>
        </p:txBody>
      </p:sp>
      <p:sp>
        <p:nvSpPr>
          <p:cNvPr id="5" name="TextBox 4"/>
          <p:cNvSpPr txBox="1"/>
          <p:nvPr/>
        </p:nvSpPr>
        <p:spPr>
          <a:xfrm>
            <a:off x="843988" y="3567135"/>
            <a:ext cx="3060192" cy="261610"/>
          </a:xfrm>
          <a:prstGeom prst="rect">
            <a:avLst/>
          </a:prstGeom>
          <a:noFill/>
        </p:spPr>
        <p:txBody>
          <a:bodyPr wrap="square" rtlCol="0">
            <a:spAutoFit/>
          </a:bodyPr>
          <a:lstStyle/>
          <a:p>
            <a:endParaRPr lang="en-US" sz="1100"/>
          </a:p>
        </p:txBody>
      </p:sp>
      <p:sp>
        <p:nvSpPr>
          <p:cNvPr id="6" name="Rectangle 5">
            <a:extLst>
              <a:ext uri="{FF2B5EF4-FFF2-40B4-BE49-F238E27FC236}">
                <a16:creationId xmlns:a16="http://schemas.microsoft.com/office/drawing/2014/main" id="{F9D685AA-38C1-4079-8F30-7AC754CADE2F}"/>
              </a:ext>
            </a:extLst>
          </p:cNvPr>
          <p:cNvSpPr/>
          <p:nvPr/>
        </p:nvSpPr>
        <p:spPr>
          <a:xfrm>
            <a:off x="4321980" y="6622861"/>
            <a:ext cx="4572000" cy="276999"/>
          </a:xfrm>
          <a:prstGeom prst="rect">
            <a:avLst/>
          </a:prstGeom>
        </p:spPr>
        <p:txBody>
          <a:bodyPr>
            <a:spAutoFit/>
          </a:bodyPr>
          <a:lstStyle/>
          <a:p>
            <a:r>
              <a:rPr lang="en-US" sz="1200"/>
              <a:t>https://www.cobaltstrike.com/downloads/csmanual311.pdf </a:t>
            </a:r>
          </a:p>
        </p:txBody>
      </p:sp>
      <p:pic>
        <p:nvPicPr>
          <p:cNvPr id="8" name="Picture 7"/>
          <p:cNvPicPr>
            <a:picLocks noChangeAspect="1"/>
          </p:cNvPicPr>
          <p:nvPr/>
        </p:nvPicPr>
        <p:blipFill>
          <a:blip r:embed="rId3"/>
          <a:stretch>
            <a:fillRect/>
          </a:stretch>
        </p:blipFill>
        <p:spPr>
          <a:xfrm>
            <a:off x="4321980" y="3498979"/>
            <a:ext cx="4676304" cy="2885231"/>
          </a:xfrm>
          <a:prstGeom prst="rect">
            <a:avLst/>
          </a:prstGeom>
        </p:spPr>
      </p:pic>
    </p:spTree>
    <p:extLst>
      <p:ext uri="{BB962C8B-B14F-4D97-AF65-F5344CB8AC3E}">
        <p14:creationId xmlns:p14="http://schemas.microsoft.com/office/powerpoint/2010/main" val="3819347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40E38E-4E96-4020-BFA5-10D1CBFDB9CB}"/>
              </a:ext>
            </a:extLst>
          </p:cNvPr>
          <p:cNvSpPr>
            <a:spLocks noGrp="1"/>
          </p:cNvSpPr>
          <p:nvPr>
            <p:ph type="body" sz="quarter" idx="12"/>
          </p:nvPr>
        </p:nvSpPr>
        <p:spPr/>
        <p:txBody>
          <a:bodyPr anchor="t">
            <a:noAutofit/>
          </a:bodyPr>
          <a:lstStyle/>
          <a:p>
            <a:r>
              <a:rPr lang="en-US" sz="1800">
                <a:hlinkClick r:id="rId3"/>
              </a:rPr>
              <a:t>https://www.cobaltstrike.com/downloads/csmanual311.pdf</a:t>
            </a:r>
            <a:r>
              <a:rPr lang="en-US" sz="1800"/>
              <a:t> pg.12</a:t>
            </a:r>
          </a:p>
        </p:txBody>
      </p:sp>
      <p:sp>
        <p:nvSpPr>
          <p:cNvPr id="4" name="Title 3">
            <a:extLst>
              <a:ext uri="{FF2B5EF4-FFF2-40B4-BE49-F238E27FC236}">
                <a16:creationId xmlns:a16="http://schemas.microsoft.com/office/drawing/2014/main" id="{91CF27A0-657D-4CE2-90DA-D1DB843D6857}"/>
              </a:ext>
            </a:extLst>
          </p:cNvPr>
          <p:cNvSpPr>
            <a:spLocks noGrp="1"/>
          </p:cNvSpPr>
          <p:nvPr>
            <p:ph type="title"/>
          </p:nvPr>
        </p:nvSpPr>
        <p:spPr>
          <a:xfrm>
            <a:off x="725927" y="365069"/>
            <a:ext cx="8227999" cy="998440"/>
          </a:xfrm>
        </p:spPr>
        <p:txBody>
          <a:bodyPr/>
          <a:lstStyle/>
          <a:p>
            <a:r>
              <a:rPr lang="en-US">
                <a:latin typeface="Encode Sans Normal Black"/>
              </a:rPr>
              <a:t>Phish Click! – </a:t>
            </a:r>
            <a:r>
              <a:rPr lang="en-US">
                <a:solidFill>
                  <a:srgbClr val="FF0000"/>
                </a:solidFill>
                <a:latin typeface="Encode Sans Normal Black"/>
              </a:rPr>
              <a:t>Assume Breach</a:t>
            </a:r>
            <a:r>
              <a:rPr lang="en-US">
                <a:latin typeface="Encode Sans Normal Black"/>
              </a:rPr>
              <a:t> Activated.</a:t>
            </a:r>
            <a:br>
              <a:rPr lang="en-US">
                <a:latin typeface="Encode Sans Normal Black"/>
              </a:rPr>
            </a:br>
            <a:endParaRPr lang="en-US">
              <a:latin typeface="Encode Sans Normal Black"/>
            </a:endParaRPr>
          </a:p>
        </p:txBody>
      </p:sp>
      <p:pic>
        <p:nvPicPr>
          <p:cNvPr id="10" name="Picture 10" descr="A screen shot of a smart phone&#10;&#10;Description generated with very high confidence">
            <a:extLst>
              <a:ext uri="{FF2B5EF4-FFF2-40B4-BE49-F238E27FC236}">
                <a16:creationId xmlns:a16="http://schemas.microsoft.com/office/drawing/2014/main" id="{4FEFE365-F994-4D7C-A3FB-54C13C7B4106}"/>
              </a:ext>
            </a:extLst>
          </p:cNvPr>
          <p:cNvPicPr>
            <a:picLocks noChangeAspect="1"/>
          </p:cNvPicPr>
          <p:nvPr/>
        </p:nvPicPr>
        <p:blipFill>
          <a:blip r:embed="rId4"/>
          <a:stretch>
            <a:fillRect/>
          </a:stretch>
        </p:blipFill>
        <p:spPr>
          <a:xfrm>
            <a:off x="773558" y="2143618"/>
            <a:ext cx="6784327" cy="4195882"/>
          </a:xfrm>
          <a:prstGeom prst="rect">
            <a:avLst/>
          </a:prstGeom>
        </p:spPr>
      </p:pic>
    </p:spTree>
    <p:extLst>
      <p:ext uri="{BB962C8B-B14F-4D97-AF65-F5344CB8AC3E}">
        <p14:creationId xmlns:p14="http://schemas.microsoft.com/office/powerpoint/2010/main" val="223128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3D5B9F-5F65-4960-835E-D727153588F3}"/>
              </a:ext>
            </a:extLst>
          </p:cNvPr>
          <p:cNvSpPr>
            <a:spLocks noGrp="1"/>
          </p:cNvSpPr>
          <p:nvPr>
            <p:ph type="body" sz="quarter" idx="12"/>
          </p:nvPr>
        </p:nvSpPr>
        <p:spPr>
          <a:xfrm>
            <a:off x="671757" y="1730667"/>
            <a:ext cx="8184662" cy="381162"/>
          </a:xfrm>
        </p:spPr>
        <p:txBody>
          <a:bodyPr/>
          <a:lstStyle/>
          <a:p>
            <a:endParaRPr lang="en-US"/>
          </a:p>
          <a:p>
            <a:endParaRPr lang="en-US"/>
          </a:p>
        </p:txBody>
      </p:sp>
      <p:sp>
        <p:nvSpPr>
          <p:cNvPr id="4" name="Title 3">
            <a:extLst>
              <a:ext uri="{FF2B5EF4-FFF2-40B4-BE49-F238E27FC236}">
                <a16:creationId xmlns:a16="http://schemas.microsoft.com/office/drawing/2014/main" id="{A51B2D34-B88E-4442-A37C-FF630391AC5E}"/>
              </a:ext>
            </a:extLst>
          </p:cNvPr>
          <p:cNvSpPr>
            <a:spLocks noGrp="1"/>
          </p:cNvSpPr>
          <p:nvPr>
            <p:ph type="title"/>
          </p:nvPr>
        </p:nvSpPr>
        <p:spPr/>
        <p:txBody>
          <a:bodyPr/>
          <a:lstStyle/>
          <a:p>
            <a:r>
              <a:rPr lang="en-US">
                <a:solidFill>
                  <a:srgbClr val="FF0000"/>
                </a:solidFill>
              </a:rPr>
              <a:t>Assume Breach with</a:t>
            </a:r>
            <a:r>
              <a:rPr lang="en-US"/>
              <a:t> | PowerShell Empire</a:t>
            </a:r>
          </a:p>
        </p:txBody>
      </p:sp>
      <p:sp>
        <p:nvSpPr>
          <p:cNvPr id="5" name="TextBox 4">
            <a:extLst>
              <a:ext uri="{FF2B5EF4-FFF2-40B4-BE49-F238E27FC236}">
                <a16:creationId xmlns:a16="http://schemas.microsoft.com/office/drawing/2014/main" id="{02A7F37D-3CE6-483C-A505-CF859DEBCECB}"/>
              </a:ext>
            </a:extLst>
          </p:cNvPr>
          <p:cNvSpPr txBox="1"/>
          <p:nvPr/>
        </p:nvSpPr>
        <p:spPr>
          <a:xfrm>
            <a:off x="141515" y="5856780"/>
            <a:ext cx="7358743" cy="1200329"/>
          </a:xfrm>
          <a:prstGeom prst="rect">
            <a:avLst/>
          </a:prstGeom>
          <a:noFill/>
        </p:spPr>
        <p:txBody>
          <a:bodyPr wrap="square" rtlCol="0">
            <a:spAutoFit/>
          </a:bodyPr>
          <a:lstStyle/>
          <a:p>
            <a:r>
              <a:rPr lang="en-US"/>
              <a:t>Reference:</a:t>
            </a:r>
          </a:p>
          <a:p>
            <a:r>
              <a:rPr lang="en-US"/>
              <a:t>https://www.powershellempire.com/</a:t>
            </a:r>
          </a:p>
          <a:p>
            <a:endParaRPr lang="en-US"/>
          </a:p>
          <a:p>
            <a:endParaRPr lang="en-US"/>
          </a:p>
        </p:txBody>
      </p:sp>
      <p:pic>
        <p:nvPicPr>
          <p:cNvPr id="12" name="Picture 11">
            <a:extLst>
              <a:ext uri="{FF2B5EF4-FFF2-40B4-BE49-F238E27FC236}">
                <a16:creationId xmlns:a16="http://schemas.microsoft.com/office/drawing/2014/main" id="{A768F5DB-B80E-48D1-86E5-F4BAC2229D27}"/>
              </a:ext>
            </a:extLst>
          </p:cNvPr>
          <p:cNvPicPr>
            <a:picLocks noChangeAspect="1"/>
          </p:cNvPicPr>
          <p:nvPr/>
        </p:nvPicPr>
        <p:blipFill>
          <a:blip r:embed="rId3"/>
          <a:stretch>
            <a:fillRect/>
          </a:stretch>
        </p:blipFill>
        <p:spPr>
          <a:xfrm>
            <a:off x="1655104" y="2111829"/>
            <a:ext cx="4859995" cy="2939163"/>
          </a:xfrm>
          <a:prstGeom prst="rect">
            <a:avLst/>
          </a:prstGeom>
        </p:spPr>
      </p:pic>
    </p:spTree>
    <p:extLst>
      <p:ext uri="{BB962C8B-B14F-4D97-AF65-F5344CB8AC3E}">
        <p14:creationId xmlns:p14="http://schemas.microsoft.com/office/powerpoint/2010/main" val="1758745226"/>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6937</TotalTime>
  <Words>1564</Words>
  <Application>Microsoft Office PowerPoint</Application>
  <PresentationFormat>On-screen Show (4:3)</PresentationFormat>
  <Paragraphs>294</Paragraphs>
  <Slides>22</Slides>
  <Notes>22</Notes>
  <HiddenSlides>0</HiddenSlides>
  <MMClips>2</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Custom Design</vt:lpstr>
      <vt:lpstr>1_Custom Design</vt:lpstr>
      <vt:lpstr>Security Awareness!</vt:lpstr>
      <vt:lpstr>Disclaimer</vt:lpstr>
      <vt:lpstr>WHO Am I?</vt:lpstr>
      <vt:lpstr>Together We Can Log (Catch Bad Stuff!)</vt:lpstr>
      <vt:lpstr>What is the Agenda?</vt:lpstr>
      <vt:lpstr>Okay, let's talk Assume Breach! </vt:lpstr>
      <vt:lpstr>Assume Breach Phishing Success</vt:lpstr>
      <vt:lpstr>Phish Click! – Assume Breach Activated. </vt:lpstr>
      <vt:lpstr>Assume Breach with | PowerShell Empire</vt:lpstr>
      <vt:lpstr>EmpireBreach DEMO</vt:lpstr>
      <vt:lpstr>Assume Breach Empire Attack!</vt:lpstr>
      <vt:lpstr>An approach to  threat hunting; Err logging, Err I mean collecting data</vt:lpstr>
      <vt:lpstr>How do we catch (Log/data) that Activity? </vt:lpstr>
      <vt:lpstr>PowerPoint Presentation</vt:lpstr>
      <vt:lpstr>PowerPoint Presentation</vt:lpstr>
      <vt:lpstr>Logging (Detection) Standards</vt:lpstr>
      <vt:lpstr>PowerPoint Presentation</vt:lpstr>
      <vt:lpstr> Enable Logs</vt:lpstr>
      <vt:lpstr>PowerPoint Presentation</vt:lpstr>
      <vt:lpstr>In closing …</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Jesse F Moore</cp:lastModifiedBy>
  <cp:revision>56</cp:revision>
  <cp:lastPrinted>2016-02-10T20:19:12Z</cp:lastPrinted>
  <dcterms:created xsi:type="dcterms:W3CDTF">2014-10-14T00:51:43Z</dcterms:created>
  <dcterms:modified xsi:type="dcterms:W3CDTF">2022-04-11T18:19:51Z</dcterms:modified>
</cp:coreProperties>
</file>